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3" r:id="rId2"/>
  </p:sldMasterIdLst>
  <p:notesMasterIdLst>
    <p:notesMasterId r:id="rId19"/>
  </p:notesMasterIdLst>
  <p:sldIdLst>
    <p:sldId id="256" r:id="rId3"/>
    <p:sldId id="289" r:id="rId4"/>
    <p:sldId id="282" r:id="rId5"/>
    <p:sldId id="275" r:id="rId6"/>
    <p:sldId id="283" r:id="rId7"/>
    <p:sldId id="262" r:id="rId8"/>
    <p:sldId id="284" r:id="rId9"/>
    <p:sldId id="285" r:id="rId10"/>
    <p:sldId id="286" r:id="rId11"/>
    <p:sldId id="291" r:id="rId12"/>
    <p:sldId id="293" r:id="rId13"/>
    <p:sldId id="292" r:id="rId14"/>
    <p:sldId id="287" r:id="rId15"/>
    <p:sldId id="288" r:id="rId16"/>
    <p:sldId id="290" r:id="rId17"/>
    <p:sldId id="281" r:id="rId18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3333"/>
    <a:srgbClr val="561B64"/>
    <a:srgbClr val="82D5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9095236-39F5-6E49-9C8E-3EB9E9351AD8}" v="51" dt="2019-09-21T10:16:46.60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57" autoAdjust="0"/>
    <p:restoredTop sz="68795" autoAdjust="0"/>
  </p:normalViewPr>
  <p:slideViewPr>
    <p:cSldViewPr snapToGrid="0">
      <p:cViewPr varScale="1">
        <p:scale>
          <a:sx n="89" d="100"/>
          <a:sy n="89" d="100"/>
        </p:scale>
        <p:origin x="750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microsoft.com/office/2015/10/relationships/revisionInfo" Target="revisionInfo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9FF663-7E36-284F-93AD-25D19950C905}" type="datetimeFigureOut">
              <a:rPr lang="es-ES_tradnl" smtClean="0"/>
              <a:t>22/09/2019</a:t>
            </a:fld>
            <a:endParaRPr lang="es-ES_trad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_trad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01BD0E-354B-C440-9698-83F7F74945AC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0563770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dirty="0"/>
              <a:t>Nos presentamos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01BD0E-354B-C440-9698-83F7F74945AC}" type="slidenum">
              <a:rPr lang="es-ES_tradnl" smtClean="0"/>
              <a:t>3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6279267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01BD0E-354B-C440-9698-83F7F74945AC}" type="slidenum">
              <a:rPr lang="es-ES_tradnl" smtClean="0"/>
              <a:t>12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366107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dirty="0" err="1"/>
              <a:t>Diclaimer</a:t>
            </a:r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01BD0E-354B-C440-9698-83F7F74945AC}" type="slidenum">
              <a:rPr lang="es-ES_tradnl" smtClean="0"/>
              <a:t>13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9675202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dirty="0" err="1"/>
              <a:t>Diclaimer</a:t>
            </a:r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01BD0E-354B-C440-9698-83F7F74945AC}" type="slidenum">
              <a:rPr lang="es-ES_tradnl" smtClean="0"/>
              <a:t>14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8890921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dirty="0" err="1"/>
              <a:t>Diclaimer</a:t>
            </a:r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01BD0E-354B-C440-9698-83F7F74945AC}" type="slidenum">
              <a:rPr lang="es-ES_tradnl" smtClean="0"/>
              <a:t>4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7319473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dirty="0"/>
              <a:t>Explicar que no todo el mundo es </a:t>
            </a:r>
            <a:r>
              <a:rPr lang="es-ES_tradnl" dirty="0" err="1"/>
              <a:t>kubernetes</a:t>
            </a:r>
            <a:r>
              <a:rPr lang="es-ES_tradnl" dirty="0"/>
              <a:t>, </a:t>
            </a:r>
            <a:r>
              <a:rPr lang="es-ES_tradnl" dirty="0" err="1"/>
              <a:t>docker</a:t>
            </a:r>
            <a:r>
              <a:rPr lang="es-ES_tradnl" dirty="0"/>
              <a:t>, </a:t>
            </a:r>
            <a:r>
              <a:rPr lang="es-ES_tradnl" dirty="0" err="1"/>
              <a:t>aks</a:t>
            </a:r>
            <a:r>
              <a:rPr lang="es-ES_tradnl" dirty="0"/>
              <a:t>…..hay vida detrás de ellos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01BD0E-354B-C440-9698-83F7F74945AC}" type="slidenum">
              <a:rPr lang="es-ES_tradnl" smtClean="0"/>
              <a:t>5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0808588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dirty="0"/>
              <a:t>Hablar sobre </a:t>
            </a:r>
            <a:r>
              <a:rPr lang="es-ES_tradnl" dirty="0" err="1"/>
              <a:t>PaaS</a:t>
            </a:r>
            <a:r>
              <a:rPr lang="es-ES_tradnl" dirty="0"/>
              <a:t> </a:t>
            </a:r>
            <a:r>
              <a:rPr lang="es-ES_tradnl" dirty="0" err="1"/>
              <a:t>devops</a:t>
            </a:r>
            <a:r>
              <a:rPr lang="es-ES_tradnl" dirty="0"/>
              <a:t> y </a:t>
            </a:r>
            <a:r>
              <a:rPr lang="es-ES_tradnl" dirty="0" err="1"/>
              <a:t>speed</a:t>
            </a:r>
            <a:r>
              <a:rPr lang="es-ES_tradnl" dirty="0"/>
              <a:t> to </a:t>
            </a:r>
            <a:r>
              <a:rPr lang="es-ES_tradnl" dirty="0" err="1"/>
              <a:t>market</a:t>
            </a:r>
            <a:endParaRPr lang="es-ES_tradnl" dirty="0"/>
          </a:p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01BD0E-354B-C440-9698-83F7F74945AC}" type="slidenum">
              <a:rPr lang="es-ES_tradnl" smtClean="0"/>
              <a:t>6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6153590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dirty="0"/>
              <a:t>Como </a:t>
            </a:r>
            <a:r>
              <a:rPr lang="es-ES_tradnl" dirty="0" err="1"/>
              <a:t>habloamos</a:t>
            </a:r>
            <a:r>
              <a:rPr lang="es-ES_tradnl" dirty="0"/>
              <a:t> de </a:t>
            </a:r>
            <a:r>
              <a:rPr lang="es-ES_tradnl" dirty="0" err="1"/>
              <a:t>webapps</a:t>
            </a:r>
            <a:r>
              <a:rPr lang="es-ES_tradnl" dirty="0"/>
              <a:t>, lo explicamos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01BD0E-354B-C440-9698-83F7F74945AC}" type="slidenum">
              <a:rPr lang="es-ES_tradnl" smtClean="0"/>
              <a:t>7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0759386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dirty="0"/>
              <a:t>Como saber que pasa tenemos tres niveles: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_tradnl" dirty="0"/>
              <a:t>Aplicación: App </a:t>
            </a:r>
            <a:r>
              <a:rPr lang="es-ES_tradnl" dirty="0" err="1"/>
              <a:t>insights</a:t>
            </a:r>
            <a:endParaRPr lang="es-ES_tradnl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_tradnl" dirty="0" err="1"/>
              <a:t>Monitoring</a:t>
            </a:r>
            <a:r>
              <a:rPr lang="es-ES_tradnl" dirty="0"/>
              <a:t>: anticipación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_tradnl" dirty="0" err="1"/>
              <a:t>Bullshit</a:t>
            </a:r>
            <a:r>
              <a:rPr lang="es-ES_tradnl"/>
              <a:t> modo dios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01BD0E-354B-C440-9698-83F7F74945AC}" type="slidenum">
              <a:rPr lang="es-ES_tradnl" smtClean="0"/>
              <a:t>8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4245181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dirty="0" err="1"/>
              <a:t>Diclaimer</a:t>
            </a:r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01BD0E-354B-C440-9698-83F7F74945AC}" type="slidenum">
              <a:rPr lang="es-ES_tradnl" smtClean="0"/>
              <a:t>9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0588825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s-E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01BD0E-354B-C440-9698-83F7F74945AC}" type="slidenum">
              <a:rPr lang="es-ES_tradnl" smtClean="0"/>
              <a:t>10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0753383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Sdk</a:t>
            </a:r>
            <a:r>
              <a:rPr lang="es-E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vs Ext. </a:t>
            </a:r>
            <a:r>
              <a:rPr lang="es-E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WebApp</a:t>
            </a:r>
            <a:endParaRPr lang="es-ES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 está instalado el SDK en tiempo de compilación ya no es necesario habilitar la extensión en el App Service. Incluso si </a:t>
            </a:r>
            <a:r>
              <a:rPr lang="es-E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setá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instalado se retira.</a:t>
            </a:r>
          </a:p>
          <a:p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 prefieres habilitar la Extensión de </a:t>
            </a:r>
            <a:r>
              <a:rPr lang="es-E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WebApp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te despreocupas de instalar  </a:t>
            </a:r>
            <a:r>
              <a:rPr lang="es-E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yactualizar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SDK, pero pierdes versatilidad y funcionalidad.</a:t>
            </a:r>
          </a:p>
          <a:p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 SDK te aseguras de que funcionará en todos los entornos de hospedaje: </a:t>
            </a:r>
            <a:r>
              <a:rPr lang="es-E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contenedors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VM, Linux, Mac, Windows… Seguimiento personalizado, seguimiento local en modo depuración. Control total de la </a:t>
            </a:r>
            <a:r>
              <a:rPr lang="es-E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configuraicón</a:t>
            </a:r>
            <a:endParaRPr lang="es-E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s-ES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s-ES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s-E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Algunas plantillas de Visual Studio usan el método de extensión </a:t>
            </a:r>
            <a:r>
              <a:rPr lang="es-E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UseApplicationInsights</a:t>
            </a:r>
            <a:r>
              <a:rPr lang="es-E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 en </a:t>
            </a:r>
            <a:r>
              <a:rPr lang="es-E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IWebHostBuilder</a:t>
            </a:r>
            <a:r>
              <a:rPr lang="es-E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para habilitar </a:t>
            </a:r>
            <a:r>
              <a:rPr lang="es-E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Application</a:t>
            </a:r>
            <a:r>
              <a:rPr lang="es-E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Insights</a:t>
            </a:r>
            <a:r>
              <a:rPr lang="es-E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¿Es este uso aún válido?</a:t>
            </a:r>
          </a:p>
          <a:p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Sí, la habilitación de </a:t>
            </a:r>
            <a:r>
              <a:rPr lang="es-E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Application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Insights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con este método es válida. Esta técnica se usa en la incorporación de Visual Studio y en las extensiones de Web Apps. </a:t>
            </a:r>
          </a:p>
          <a:p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Sin embargo, </a:t>
            </a:r>
            <a:r>
              <a:rPr lang="es-E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 recomienda usar </a:t>
            </a:r>
            <a:r>
              <a:rPr lang="es-E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services.AddApplicationInsightsTelemetry</a:t>
            </a:r>
            <a:r>
              <a:rPr lang="es-E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porque proporciona sobrecargas para controlar algunos ajustes de configuración. </a:t>
            </a:r>
          </a:p>
          <a:p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Ambos métodos hacen lo mismo internamente, por lo que si no necesita aplicar configuración personalizada, puede usar cualquiera de los dos.</a:t>
            </a:r>
          </a:p>
          <a:p>
            <a:endParaRPr lang="es-ES_tradnl" dirty="0"/>
          </a:p>
          <a:p>
            <a:endParaRPr lang="es-ES_tradnl" dirty="0"/>
          </a:p>
          <a:p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Una instancia </a:t>
            </a:r>
            <a:r>
              <a:rPr lang="es-E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singleton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 </a:t>
            </a:r>
            <a:r>
              <a:rPr lang="es-E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TelemetryClient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ya está registrada en el contenedor </a:t>
            </a:r>
            <a:r>
              <a:rPr lang="es-E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DependencyInjection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y comparte </a:t>
            </a:r>
            <a:r>
              <a:rPr lang="es-E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TelemetryConfiguration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con el resto de los datos de telemetría. Solo crear una nueva instancia </a:t>
            </a:r>
            <a:r>
              <a:rPr lang="es-E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TelemetryClient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si se necesita una configuración independiente del resto de los datos de telemetría.</a:t>
            </a:r>
          </a:p>
          <a:p>
            <a:endParaRPr lang="es-ES_tradnl" dirty="0"/>
          </a:p>
          <a:p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s-E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TelemetryClient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mediante el uso de la inserción del constructor y llame al método </a:t>
            </a:r>
            <a:r>
              <a:rPr lang="es-E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TrackXXX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 necesario que incluye. No se </a:t>
            </a:r>
            <a:r>
              <a:rPr lang="es-E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recomi</a:t>
            </a:r>
            <a:endParaRPr lang="es-E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s-E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Diferencias al ejecutar el Linux/MacOS?</a:t>
            </a:r>
          </a:p>
          <a:p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Ninguna, todas las características son las mismas. A excepción:</a:t>
            </a:r>
            <a:b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  De los contadores de rendimiento que solo son para Windows.</a:t>
            </a:r>
          </a:p>
          <a:p>
            <a:pPr marL="171450" indent="-171450">
              <a:buFontTx/>
              <a:buChar char="-"/>
            </a:pPr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 se crea una carpeta temporal para mantener los datos de telemetría si hay problemas de red. Para solucionar esta limitación solo debemos especificar la carpeta en configuración.</a:t>
            </a:r>
            <a:b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s-E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services.AddSingleton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s-E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typeof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s-E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ITelemetryChannel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), new </a:t>
            </a:r>
            <a:r>
              <a:rPr lang="es-E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ServerTelemetryChannel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() {</a:t>
            </a:r>
            <a:r>
              <a:rPr lang="es-E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StorageFolder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"/</a:t>
            </a:r>
            <a:r>
              <a:rPr lang="es-E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tmp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s-E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myfolder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"});</a:t>
            </a:r>
            <a:b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s-E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services.AddApplicationInsightsTelemetry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(); </a:t>
            </a:r>
            <a:br>
              <a:rPr lang="es-ES" dirty="0"/>
            </a:b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01BD0E-354B-C440-9698-83F7F74945AC}" type="slidenum">
              <a:rPr lang="es-ES_tradnl" smtClean="0"/>
              <a:t>11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1353981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37D321-B91B-446D-8A02-47059AC179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3456E1E-B400-436E-A9B3-28F9B20DB0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74279E3-BC56-4B8E-96DB-2983AD3F01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4406F1-D55D-4EF3-B6E5-F254E6012FCC}" type="datetimeFigureOut">
              <a:rPr lang="es-ES" smtClean="0"/>
              <a:t>22/09/2019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6742364-6240-47B5-AA4D-5B06D992B0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949FA35-C6A6-4888-A5E8-15FF854DC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62D92-2B91-4EBB-B90A-3FC6785F5FB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927015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3" hasCustomPrompt="1"/>
          </p:nvPr>
        </p:nvSpPr>
        <p:spPr>
          <a:xfrm>
            <a:off x="3664794" y="0"/>
            <a:ext cx="8527206" cy="6858000"/>
          </a:xfrm>
          <a:custGeom>
            <a:avLst/>
            <a:gdLst>
              <a:gd name="connsiteX0" fmla="*/ 2971144 w 8527206"/>
              <a:gd name="connsiteY0" fmla="*/ 0 h 6858000"/>
              <a:gd name="connsiteX1" fmla="*/ 7752484 w 8527206"/>
              <a:gd name="connsiteY1" fmla="*/ 0 h 6858000"/>
              <a:gd name="connsiteX2" fmla="*/ 7863964 w 8527206"/>
              <a:gd name="connsiteY2" fmla="*/ 173070 h 6858000"/>
              <a:gd name="connsiteX3" fmla="*/ 8367759 w 8527206"/>
              <a:gd name="connsiteY3" fmla="*/ 1196300 h 6858000"/>
              <a:gd name="connsiteX4" fmla="*/ 8527206 w 8527206"/>
              <a:gd name="connsiteY4" fmla="*/ 1631659 h 6858000"/>
              <a:gd name="connsiteX5" fmla="*/ 8527206 w 8527206"/>
              <a:gd name="connsiteY5" fmla="*/ 6858000 h 6858000"/>
              <a:gd name="connsiteX6" fmla="*/ 1968306 w 8527206"/>
              <a:gd name="connsiteY6" fmla="*/ 6858000 h 6858000"/>
              <a:gd name="connsiteX7" fmla="*/ 1963205 w 8527206"/>
              <a:gd name="connsiteY7" fmla="*/ 6855630 h 6858000"/>
              <a:gd name="connsiteX8" fmla="*/ 1098144 w 8527206"/>
              <a:gd name="connsiteY8" fmla="*/ 6340068 h 6858000"/>
              <a:gd name="connsiteX9" fmla="*/ 430707 w 8527206"/>
              <a:gd name="connsiteY9" fmla="*/ 5690993 h 6858000"/>
              <a:gd name="connsiteX10" fmla="*/ 561 w 8527206"/>
              <a:gd name="connsiteY10" fmla="*/ 4468699 h 6858000"/>
              <a:gd name="connsiteX11" fmla="*/ 47377 w 8527206"/>
              <a:gd name="connsiteY11" fmla="*/ 3944319 h 6858000"/>
              <a:gd name="connsiteX12" fmla="*/ 62248 w 8527206"/>
              <a:gd name="connsiteY12" fmla="*/ 3832572 h 6858000"/>
              <a:gd name="connsiteX13" fmla="*/ 108969 w 8527206"/>
              <a:gd name="connsiteY13" fmla="*/ 3658898 h 6858000"/>
              <a:gd name="connsiteX14" fmla="*/ 139210 w 8527206"/>
              <a:gd name="connsiteY14" fmla="*/ 3591318 h 6858000"/>
              <a:gd name="connsiteX15" fmla="*/ 486668 w 8527206"/>
              <a:gd name="connsiteY15" fmla="*/ 2814496 h 6858000"/>
              <a:gd name="connsiteX16" fmla="*/ 1140836 w 8527206"/>
              <a:gd name="connsiteY16" fmla="*/ 1857357 h 6858000"/>
              <a:gd name="connsiteX17" fmla="*/ 2283959 w 8527206"/>
              <a:gd name="connsiteY17" fmla="*/ 615316 h 6858000"/>
              <a:gd name="connsiteX18" fmla="*/ 2889393 w 8527206"/>
              <a:gd name="connsiteY18" fmla="*/ 6639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8527206" h="6858000">
                <a:moveTo>
                  <a:pt x="2971144" y="0"/>
                </a:moveTo>
                <a:lnTo>
                  <a:pt x="7752484" y="0"/>
                </a:lnTo>
                <a:lnTo>
                  <a:pt x="7863964" y="173070"/>
                </a:lnTo>
                <a:cubicBezTo>
                  <a:pt x="8062644" y="498922"/>
                  <a:pt x="8227177" y="842128"/>
                  <a:pt x="8367759" y="1196300"/>
                </a:cubicBezTo>
                <a:lnTo>
                  <a:pt x="8527206" y="1631659"/>
                </a:lnTo>
                <a:lnTo>
                  <a:pt x="8527206" y="6858000"/>
                </a:lnTo>
                <a:lnTo>
                  <a:pt x="1968306" y="6858000"/>
                </a:lnTo>
                <a:lnTo>
                  <a:pt x="1963205" y="6855630"/>
                </a:lnTo>
                <a:cubicBezTo>
                  <a:pt x="1660296" y="6708000"/>
                  <a:pt x="1369305" y="6540949"/>
                  <a:pt x="1098144" y="6340068"/>
                </a:cubicBezTo>
                <a:cubicBezTo>
                  <a:pt x="846763" y="6153646"/>
                  <a:pt x="618854" y="5943079"/>
                  <a:pt x="430707" y="5690993"/>
                </a:cubicBezTo>
                <a:cubicBezTo>
                  <a:pt x="160576" y="5328514"/>
                  <a:pt x="10446" y="4923475"/>
                  <a:pt x="561" y="4468699"/>
                </a:cubicBezTo>
                <a:cubicBezTo>
                  <a:pt x="-3349" y="4292282"/>
                  <a:pt x="13298" y="4117477"/>
                  <a:pt x="47377" y="3944319"/>
                </a:cubicBezTo>
                <a:cubicBezTo>
                  <a:pt x="54591" y="3907531"/>
                  <a:pt x="57532" y="3870032"/>
                  <a:pt x="62248" y="3832572"/>
                </a:cubicBezTo>
                <a:cubicBezTo>
                  <a:pt x="77858" y="3774545"/>
                  <a:pt x="93468" y="3716519"/>
                  <a:pt x="108969" y="3658898"/>
                </a:cubicBezTo>
                <a:cubicBezTo>
                  <a:pt x="119050" y="3636370"/>
                  <a:pt x="131522" y="3614925"/>
                  <a:pt x="139210" y="3591318"/>
                </a:cubicBezTo>
                <a:cubicBezTo>
                  <a:pt x="227692" y="3320526"/>
                  <a:pt x="347049" y="3062829"/>
                  <a:pt x="486668" y="2814496"/>
                </a:cubicBezTo>
                <a:cubicBezTo>
                  <a:pt x="676736" y="2476606"/>
                  <a:pt x="899048" y="2160010"/>
                  <a:pt x="1140836" y="1857357"/>
                </a:cubicBezTo>
                <a:cubicBezTo>
                  <a:pt x="1492243" y="1416226"/>
                  <a:pt x="1878074" y="1006548"/>
                  <a:pt x="2283959" y="615316"/>
                </a:cubicBezTo>
                <a:cubicBezTo>
                  <a:pt x="2480507" y="426033"/>
                  <a:pt x="2681614" y="242218"/>
                  <a:pt x="2889393" y="66398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6463722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06E4BA26-693F-48C7-B67A-B698EEB8AA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4406F1-D55D-4EF3-B6E5-F254E6012FCC}" type="datetimeFigureOut">
              <a:rPr lang="es-ES" smtClean="0"/>
              <a:t>22/09/2019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85FDBB2F-5B89-45CE-9C31-E01BAEA6F6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BD54892-56C3-4A04-9E65-216024DA1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62D92-2B91-4EBB-B90A-3FC6785F5FB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533392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seño personalizad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C7C8E554-3FDF-459F-A8F4-EDF854F8A935}"/>
              </a:ext>
            </a:extLst>
          </p:cNvPr>
          <p:cNvSpPr/>
          <p:nvPr userDrawn="1"/>
        </p:nvSpPr>
        <p:spPr>
          <a:xfrm>
            <a:off x="0" y="6413721"/>
            <a:ext cx="12192000" cy="444279"/>
          </a:xfrm>
          <a:prstGeom prst="rect">
            <a:avLst/>
          </a:prstGeom>
          <a:solidFill>
            <a:srgbClr val="561B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CFBFC3C6-7718-480B-BA55-A81A1259F61C}"/>
              </a:ext>
            </a:extLst>
          </p:cNvPr>
          <p:cNvSpPr/>
          <p:nvPr userDrawn="1"/>
        </p:nvSpPr>
        <p:spPr>
          <a:xfrm>
            <a:off x="0" y="1027906"/>
            <a:ext cx="12192000" cy="45719"/>
          </a:xfrm>
          <a:prstGeom prst="rect">
            <a:avLst/>
          </a:prstGeom>
          <a:solidFill>
            <a:srgbClr val="561B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E3AB0683-8CFC-4E1E-9B82-4D0D2C036AE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0312" y="5504486"/>
            <a:ext cx="786871" cy="892535"/>
          </a:xfrm>
          <a:prstGeom prst="rect">
            <a:avLst/>
          </a:prstGeom>
        </p:spPr>
      </p:pic>
      <p:sp>
        <p:nvSpPr>
          <p:cNvPr id="14" name="Marcador de fecha 13">
            <a:extLst>
              <a:ext uri="{FF2B5EF4-FFF2-40B4-BE49-F238E27FC236}">
                <a16:creationId xmlns:a16="http://schemas.microsoft.com/office/drawing/2014/main" id="{83FD43D3-BE7F-4EDF-9B3B-DF0C79ECFE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51762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C76426A-DF8C-4B33-AC87-8CA5E8B7F10A}" type="datetimeFigureOut">
              <a:rPr lang="es-ES" smtClean="0"/>
              <a:pPr/>
              <a:t>22/09/2019</a:t>
            </a:fld>
            <a:endParaRPr lang="es-ES"/>
          </a:p>
        </p:txBody>
      </p:sp>
      <p:sp>
        <p:nvSpPr>
          <p:cNvPr id="15" name="Marcador de pie de página 14">
            <a:extLst>
              <a:ext uri="{FF2B5EF4-FFF2-40B4-BE49-F238E27FC236}">
                <a16:creationId xmlns:a16="http://schemas.microsoft.com/office/drawing/2014/main" id="{9499C88A-4D53-4D56-9323-867D9F2ED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51762"/>
            <a:ext cx="411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s-ES"/>
          </a:p>
        </p:txBody>
      </p:sp>
      <p:sp>
        <p:nvSpPr>
          <p:cNvPr id="16" name="Marcador de número de diapositiva 15">
            <a:extLst>
              <a:ext uri="{FF2B5EF4-FFF2-40B4-BE49-F238E27FC236}">
                <a16:creationId xmlns:a16="http://schemas.microsoft.com/office/drawing/2014/main" id="{0922C18C-0DCC-45B3-B7A9-B85F96E0F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51762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134C537-E200-477B-94A3-6E2D3ED69214}" type="slidenum">
              <a:rPr lang="es-ES" smtClean="0"/>
              <a:pPr/>
              <a:t>‹Nº›</a:t>
            </a:fld>
            <a:endParaRPr lang="es-ES"/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18272690-7287-416B-8A94-44BB66DE74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6587"/>
            <a:ext cx="10515600" cy="1171466"/>
          </a:xfrm>
          <a:noFill/>
        </p:spPr>
        <p:txBody>
          <a:bodyPr>
            <a:noAutofit/>
          </a:bodyPr>
          <a:lstStyle>
            <a:lvl1pPr>
              <a:defRPr sz="3600">
                <a:solidFill>
                  <a:srgbClr val="561B64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</a:p>
        </p:txBody>
      </p:sp>
    </p:spTree>
    <p:extLst>
      <p:ext uri="{BB962C8B-B14F-4D97-AF65-F5344CB8AC3E}">
        <p14:creationId xmlns:p14="http://schemas.microsoft.com/office/powerpoint/2010/main" val="29098418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seño personalizad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C7C8E554-3FDF-459F-A8F4-EDF854F8A935}"/>
              </a:ext>
            </a:extLst>
          </p:cNvPr>
          <p:cNvSpPr/>
          <p:nvPr userDrawn="1"/>
        </p:nvSpPr>
        <p:spPr>
          <a:xfrm>
            <a:off x="0" y="6413721"/>
            <a:ext cx="12192000" cy="444279"/>
          </a:xfrm>
          <a:prstGeom prst="rect">
            <a:avLst/>
          </a:prstGeom>
          <a:solidFill>
            <a:srgbClr val="561B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CFBFC3C6-7718-480B-BA55-A81A1259F61C}"/>
              </a:ext>
            </a:extLst>
          </p:cNvPr>
          <p:cNvSpPr/>
          <p:nvPr userDrawn="1"/>
        </p:nvSpPr>
        <p:spPr>
          <a:xfrm>
            <a:off x="0" y="1027906"/>
            <a:ext cx="12192000" cy="45719"/>
          </a:xfrm>
          <a:prstGeom prst="rect">
            <a:avLst/>
          </a:prstGeom>
          <a:solidFill>
            <a:srgbClr val="561B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E3AB0683-8CFC-4E1E-9B82-4D0D2C036AE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0312" y="5504486"/>
            <a:ext cx="786871" cy="892535"/>
          </a:xfrm>
          <a:prstGeom prst="rect">
            <a:avLst/>
          </a:prstGeom>
        </p:spPr>
      </p:pic>
      <p:sp>
        <p:nvSpPr>
          <p:cNvPr id="14" name="Marcador de fecha 13">
            <a:extLst>
              <a:ext uri="{FF2B5EF4-FFF2-40B4-BE49-F238E27FC236}">
                <a16:creationId xmlns:a16="http://schemas.microsoft.com/office/drawing/2014/main" id="{83FD43D3-BE7F-4EDF-9B3B-DF0C79ECFE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51762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C76426A-DF8C-4B33-AC87-8CA5E8B7F10A}" type="datetimeFigureOut">
              <a:rPr lang="es-ES" smtClean="0"/>
              <a:pPr/>
              <a:t>22/09/2019</a:t>
            </a:fld>
            <a:endParaRPr lang="es-ES"/>
          </a:p>
        </p:txBody>
      </p:sp>
      <p:sp>
        <p:nvSpPr>
          <p:cNvPr id="15" name="Marcador de pie de página 14">
            <a:extLst>
              <a:ext uri="{FF2B5EF4-FFF2-40B4-BE49-F238E27FC236}">
                <a16:creationId xmlns:a16="http://schemas.microsoft.com/office/drawing/2014/main" id="{9499C88A-4D53-4D56-9323-867D9F2ED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51762"/>
            <a:ext cx="411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s-ES"/>
          </a:p>
        </p:txBody>
      </p:sp>
      <p:sp>
        <p:nvSpPr>
          <p:cNvPr id="16" name="Marcador de número de diapositiva 15">
            <a:extLst>
              <a:ext uri="{FF2B5EF4-FFF2-40B4-BE49-F238E27FC236}">
                <a16:creationId xmlns:a16="http://schemas.microsoft.com/office/drawing/2014/main" id="{0922C18C-0DCC-45B3-B7A9-B85F96E0F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51762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134C537-E200-477B-94A3-6E2D3ED69214}" type="slidenum">
              <a:rPr lang="es-ES" smtClean="0"/>
              <a:pPr/>
              <a:t>‹Nº›</a:t>
            </a:fld>
            <a:endParaRPr lang="es-ES"/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18272690-7287-416B-8A94-44BB66DE74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26587"/>
            <a:ext cx="10515600" cy="1171466"/>
          </a:xfrm>
          <a:noFill/>
        </p:spPr>
        <p:txBody>
          <a:bodyPr>
            <a:noAutofit/>
          </a:bodyPr>
          <a:lstStyle>
            <a:lvl1pPr>
              <a:defRPr sz="3600">
                <a:solidFill>
                  <a:srgbClr val="561B64"/>
                </a:solidFill>
              </a:defRPr>
            </a:lvl1pPr>
          </a:lstStyle>
          <a:p>
            <a:r>
              <a:rPr lang="es-ES" dirty="0"/>
              <a:t>Agradecimientos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4BD1C815-A7C8-4F3F-BE7C-B232564465E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0528" y="2287093"/>
            <a:ext cx="2435357" cy="1219202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F30EDC7B-1134-467F-9106-62366B46397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1322352"/>
            <a:ext cx="2435357" cy="1219202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365F3544-FBC9-4C50-9A76-536AADDF048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8767" y="2294281"/>
            <a:ext cx="2435357" cy="1219202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4AC0F27D-2781-42F2-8FE3-7835A1C08AA8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120" y="2246629"/>
            <a:ext cx="2435357" cy="1219202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90FE2668-5FB5-46A8-8964-59E2276EE837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7354" y="3436190"/>
            <a:ext cx="2435357" cy="1219202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879C937A-CB6A-4577-880A-A374D3955264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678" y="4769409"/>
            <a:ext cx="2435357" cy="1219202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F6DF2D33-366E-4332-BA07-56B1313BF416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5593" y="3328992"/>
            <a:ext cx="2435357" cy="1219202"/>
          </a:xfrm>
          <a:prstGeom prst="rect">
            <a:avLst/>
          </a:prstGeom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3F5F33B7-BE62-46C4-B206-E134859C1E38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120" y="3338168"/>
            <a:ext cx="2435357" cy="1219202"/>
          </a:xfrm>
          <a:prstGeom prst="rect">
            <a:avLst/>
          </a:prstGeom>
        </p:spPr>
      </p:pic>
      <p:pic>
        <p:nvPicPr>
          <p:cNvPr id="26" name="Imagen 25">
            <a:extLst>
              <a:ext uri="{FF2B5EF4-FFF2-40B4-BE49-F238E27FC236}">
                <a16:creationId xmlns:a16="http://schemas.microsoft.com/office/drawing/2014/main" id="{B46257BC-F1A9-4CC0-9026-53C1F0E2D9D0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5885" y="4769409"/>
            <a:ext cx="2435357" cy="1219202"/>
          </a:xfrm>
          <a:prstGeom prst="rect">
            <a:avLst/>
          </a:prstGeom>
        </p:spPr>
      </p:pic>
      <p:pic>
        <p:nvPicPr>
          <p:cNvPr id="28" name="Imagen 27">
            <a:extLst>
              <a:ext uri="{FF2B5EF4-FFF2-40B4-BE49-F238E27FC236}">
                <a16:creationId xmlns:a16="http://schemas.microsoft.com/office/drawing/2014/main" id="{05EE532A-5910-49B0-BF67-44F1BF8E92F6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5097" y="1372037"/>
            <a:ext cx="2435357" cy="1219202"/>
          </a:xfrm>
          <a:prstGeom prst="rect">
            <a:avLst/>
          </a:prstGeom>
        </p:spPr>
      </p:pic>
      <p:pic>
        <p:nvPicPr>
          <p:cNvPr id="30" name="Imagen 29">
            <a:extLst>
              <a:ext uri="{FF2B5EF4-FFF2-40B4-BE49-F238E27FC236}">
                <a16:creationId xmlns:a16="http://schemas.microsoft.com/office/drawing/2014/main" id="{AF61162A-8FFA-45F7-88E5-D663A7D94960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121" y="1348863"/>
            <a:ext cx="2435357" cy="1219202"/>
          </a:xfrm>
          <a:prstGeom prst="rect">
            <a:avLst/>
          </a:prstGeom>
        </p:spPr>
      </p:pic>
      <p:pic>
        <p:nvPicPr>
          <p:cNvPr id="32" name="Imagen 31">
            <a:extLst>
              <a:ext uri="{FF2B5EF4-FFF2-40B4-BE49-F238E27FC236}">
                <a16:creationId xmlns:a16="http://schemas.microsoft.com/office/drawing/2014/main" id="{BB42F50C-1631-4AEC-A156-9D8737E758F2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7006" y="3496331"/>
            <a:ext cx="2435357" cy="1219202"/>
          </a:xfrm>
          <a:prstGeom prst="rect">
            <a:avLst/>
          </a:prstGeom>
        </p:spPr>
      </p:pic>
      <p:pic>
        <p:nvPicPr>
          <p:cNvPr id="34" name="Imagen 33">
            <a:extLst>
              <a:ext uri="{FF2B5EF4-FFF2-40B4-BE49-F238E27FC236}">
                <a16:creationId xmlns:a16="http://schemas.microsoft.com/office/drawing/2014/main" id="{00376473-499D-4597-B9B5-578F3210587D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679" y="1356537"/>
            <a:ext cx="2435357" cy="1219202"/>
          </a:xfrm>
          <a:prstGeom prst="rect">
            <a:avLst/>
          </a:prstGeom>
        </p:spPr>
      </p:pic>
      <p:pic>
        <p:nvPicPr>
          <p:cNvPr id="36" name="Imagen 35">
            <a:extLst>
              <a:ext uri="{FF2B5EF4-FFF2-40B4-BE49-F238E27FC236}">
                <a16:creationId xmlns:a16="http://schemas.microsoft.com/office/drawing/2014/main" id="{960B0479-469D-4002-9186-41BA08242A82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855" y="4721757"/>
            <a:ext cx="2435357" cy="1219202"/>
          </a:xfrm>
          <a:prstGeom prst="rect">
            <a:avLst/>
          </a:prstGeom>
        </p:spPr>
      </p:pic>
      <p:pic>
        <p:nvPicPr>
          <p:cNvPr id="38" name="Imagen 37">
            <a:extLst>
              <a:ext uri="{FF2B5EF4-FFF2-40B4-BE49-F238E27FC236}">
                <a16:creationId xmlns:a16="http://schemas.microsoft.com/office/drawing/2014/main" id="{97BB04D5-BA71-4B26-971A-F1B09F09B2E0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0883" y="4769409"/>
            <a:ext cx="2435357" cy="1219202"/>
          </a:xfrm>
          <a:prstGeom prst="rect">
            <a:avLst/>
          </a:prstGeom>
        </p:spPr>
      </p:pic>
      <p:pic>
        <p:nvPicPr>
          <p:cNvPr id="40" name="Imagen 39">
            <a:extLst>
              <a:ext uri="{FF2B5EF4-FFF2-40B4-BE49-F238E27FC236}">
                <a16:creationId xmlns:a16="http://schemas.microsoft.com/office/drawing/2014/main" id="{F62DFB5B-86D8-49C0-8460-0DCAB81037F8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7006" y="2262918"/>
            <a:ext cx="2435357" cy="1219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3187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3" hasCustomPrompt="1"/>
          </p:nvPr>
        </p:nvSpPr>
        <p:spPr>
          <a:xfrm>
            <a:off x="3664794" y="0"/>
            <a:ext cx="8527206" cy="6858000"/>
          </a:xfrm>
          <a:custGeom>
            <a:avLst/>
            <a:gdLst>
              <a:gd name="connsiteX0" fmla="*/ 2971144 w 8527206"/>
              <a:gd name="connsiteY0" fmla="*/ 0 h 6858000"/>
              <a:gd name="connsiteX1" fmla="*/ 7752484 w 8527206"/>
              <a:gd name="connsiteY1" fmla="*/ 0 h 6858000"/>
              <a:gd name="connsiteX2" fmla="*/ 7863964 w 8527206"/>
              <a:gd name="connsiteY2" fmla="*/ 173070 h 6858000"/>
              <a:gd name="connsiteX3" fmla="*/ 8367759 w 8527206"/>
              <a:gd name="connsiteY3" fmla="*/ 1196300 h 6858000"/>
              <a:gd name="connsiteX4" fmla="*/ 8527206 w 8527206"/>
              <a:gd name="connsiteY4" fmla="*/ 1631659 h 6858000"/>
              <a:gd name="connsiteX5" fmla="*/ 8527206 w 8527206"/>
              <a:gd name="connsiteY5" fmla="*/ 6858000 h 6858000"/>
              <a:gd name="connsiteX6" fmla="*/ 1968306 w 8527206"/>
              <a:gd name="connsiteY6" fmla="*/ 6858000 h 6858000"/>
              <a:gd name="connsiteX7" fmla="*/ 1963205 w 8527206"/>
              <a:gd name="connsiteY7" fmla="*/ 6855630 h 6858000"/>
              <a:gd name="connsiteX8" fmla="*/ 1098144 w 8527206"/>
              <a:gd name="connsiteY8" fmla="*/ 6340068 h 6858000"/>
              <a:gd name="connsiteX9" fmla="*/ 430707 w 8527206"/>
              <a:gd name="connsiteY9" fmla="*/ 5690993 h 6858000"/>
              <a:gd name="connsiteX10" fmla="*/ 561 w 8527206"/>
              <a:gd name="connsiteY10" fmla="*/ 4468699 h 6858000"/>
              <a:gd name="connsiteX11" fmla="*/ 47377 w 8527206"/>
              <a:gd name="connsiteY11" fmla="*/ 3944319 h 6858000"/>
              <a:gd name="connsiteX12" fmla="*/ 62248 w 8527206"/>
              <a:gd name="connsiteY12" fmla="*/ 3832572 h 6858000"/>
              <a:gd name="connsiteX13" fmla="*/ 108969 w 8527206"/>
              <a:gd name="connsiteY13" fmla="*/ 3658898 h 6858000"/>
              <a:gd name="connsiteX14" fmla="*/ 139210 w 8527206"/>
              <a:gd name="connsiteY14" fmla="*/ 3591318 h 6858000"/>
              <a:gd name="connsiteX15" fmla="*/ 486668 w 8527206"/>
              <a:gd name="connsiteY15" fmla="*/ 2814496 h 6858000"/>
              <a:gd name="connsiteX16" fmla="*/ 1140836 w 8527206"/>
              <a:gd name="connsiteY16" fmla="*/ 1857357 h 6858000"/>
              <a:gd name="connsiteX17" fmla="*/ 2283959 w 8527206"/>
              <a:gd name="connsiteY17" fmla="*/ 615316 h 6858000"/>
              <a:gd name="connsiteX18" fmla="*/ 2889393 w 8527206"/>
              <a:gd name="connsiteY18" fmla="*/ 6639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8527206" h="6858000">
                <a:moveTo>
                  <a:pt x="2971144" y="0"/>
                </a:moveTo>
                <a:lnTo>
                  <a:pt x="7752484" y="0"/>
                </a:lnTo>
                <a:lnTo>
                  <a:pt x="7863964" y="173070"/>
                </a:lnTo>
                <a:cubicBezTo>
                  <a:pt x="8062644" y="498922"/>
                  <a:pt x="8227177" y="842128"/>
                  <a:pt x="8367759" y="1196300"/>
                </a:cubicBezTo>
                <a:lnTo>
                  <a:pt x="8527206" y="1631659"/>
                </a:lnTo>
                <a:lnTo>
                  <a:pt x="8527206" y="6858000"/>
                </a:lnTo>
                <a:lnTo>
                  <a:pt x="1968306" y="6858000"/>
                </a:lnTo>
                <a:lnTo>
                  <a:pt x="1963205" y="6855630"/>
                </a:lnTo>
                <a:cubicBezTo>
                  <a:pt x="1660296" y="6708000"/>
                  <a:pt x="1369305" y="6540949"/>
                  <a:pt x="1098144" y="6340068"/>
                </a:cubicBezTo>
                <a:cubicBezTo>
                  <a:pt x="846763" y="6153646"/>
                  <a:pt x="618854" y="5943079"/>
                  <a:pt x="430707" y="5690993"/>
                </a:cubicBezTo>
                <a:cubicBezTo>
                  <a:pt x="160576" y="5328514"/>
                  <a:pt x="10446" y="4923475"/>
                  <a:pt x="561" y="4468699"/>
                </a:cubicBezTo>
                <a:cubicBezTo>
                  <a:pt x="-3349" y="4292282"/>
                  <a:pt x="13298" y="4117477"/>
                  <a:pt x="47377" y="3944319"/>
                </a:cubicBezTo>
                <a:cubicBezTo>
                  <a:pt x="54591" y="3907531"/>
                  <a:pt x="57532" y="3870032"/>
                  <a:pt x="62248" y="3832572"/>
                </a:cubicBezTo>
                <a:cubicBezTo>
                  <a:pt x="77858" y="3774545"/>
                  <a:pt x="93468" y="3716519"/>
                  <a:pt x="108969" y="3658898"/>
                </a:cubicBezTo>
                <a:cubicBezTo>
                  <a:pt x="119050" y="3636370"/>
                  <a:pt x="131522" y="3614925"/>
                  <a:pt x="139210" y="3591318"/>
                </a:cubicBezTo>
                <a:cubicBezTo>
                  <a:pt x="227692" y="3320526"/>
                  <a:pt x="347049" y="3062829"/>
                  <a:pt x="486668" y="2814496"/>
                </a:cubicBezTo>
                <a:cubicBezTo>
                  <a:pt x="676736" y="2476606"/>
                  <a:pt x="899048" y="2160010"/>
                  <a:pt x="1140836" y="1857357"/>
                </a:cubicBezTo>
                <a:cubicBezTo>
                  <a:pt x="1492243" y="1416226"/>
                  <a:pt x="1878074" y="1006548"/>
                  <a:pt x="2283959" y="615316"/>
                </a:cubicBezTo>
                <a:cubicBezTo>
                  <a:pt x="2480507" y="426033"/>
                  <a:pt x="2681614" y="242218"/>
                  <a:pt x="2889393" y="66398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21256987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37D321-B91B-446D-8A02-47059AC179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3456E1E-B400-436E-A9B3-28F9B20DB0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74279E3-BC56-4B8E-96DB-2983AD3F01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4406F1-D55D-4EF3-B6E5-F254E6012FCC}" type="datetimeFigureOut">
              <a:rPr lang="es-ES" smtClean="0"/>
              <a:t>22/09/2019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6742364-6240-47B5-AA4D-5B06D992B0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949FA35-C6A6-4888-A5E8-15FF854DC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62D92-2B91-4EBB-B90A-3FC6785F5FB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244401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06E4BA26-693F-48C7-B67A-B698EEB8AA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4406F1-D55D-4EF3-B6E5-F254E6012FCC}" type="datetimeFigureOut">
              <a:rPr lang="es-ES" smtClean="0"/>
              <a:t>22/09/2019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85FDBB2F-5B89-45CE-9C31-E01BAEA6F6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BD54892-56C3-4A04-9E65-216024DA1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62D92-2B91-4EBB-B90A-3FC6785F5FB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109632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seño personalizad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C7C8E554-3FDF-459F-A8F4-EDF854F8A935}"/>
              </a:ext>
            </a:extLst>
          </p:cNvPr>
          <p:cNvSpPr/>
          <p:nvPr userDrawn="1"/>
        </p:nvSpPr>
        <p:spPr>
          <a:xfrm>
            <a:off x="0" y="6413721"/>
            <a:ext cx="12192000" cy="444279"/>
          </a:xfrm>
          <a:prstGeom prst="rect">
            <a:avLst/>
          </a:prstGeom>
          <a:solidFill>
            <a:srgbClr val="561B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CFBFC3C6-7718-480B-BA55-A81A1259F61C}"/>
              </a:ext>
            </a:extLst>
          </p:cNvPr>
          <p:cNvSpPr/>
          <p:nvPr userDrawn="1"/>
        </p:nvSpPr>
        <p:spPr>
          <a:xfrm>
            <a:off x="0" y="1027906"/>
            <a:ext cx="12192000" cy="45719"/>
          </a:xfrm>
          <a:prstGeom prst="rect">
            <a:avLst/>
          </a:prstGeom>
          <a:solidFill>
            <a:srgbClr val="561B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E3AB0683-8CFC-4E1E-9B82-4D0D2C036AE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0312" y="5504486"/>
            <a:ext cx="786871" cy="892535"/>
          </a:xfrm>
          <a:prstGeom prst="rect">
            <a:avLst/>
          </a:prstGeom>
        </p:spPr>
      </p:pic>
      <p:sp>
        <p:nvSpPr>
          <p:cNvPr id="14" name="Marcador de fecha 13">
            <a:extLst>
              <a:ext uri="{FF2B5EF4-FFF2-40B4-BE49-F238E27FC236}">
                <a16:creationId xmlns:a16="http://schemas.microsoft.com/office/drawing/2014/main" id="{83FD43D3-BE7F-4EDF-9B3B-DF0C79ECFE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05938" y="6451762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C76426A-DF8C-4B33-AC87-8CA5E8B7F10A}" type="datetimeFigureOut">
              <a:rPr lang="es-ES" smtClean="0"/>
              <a:pPr/>
              <a:t>22/09/2019</a:t>
            </a:fld>
            <a:endParaRPr lang="es-ES"/>
          </a:p>
        </p:txBody>
      </p:sp>
      <p:sp>
        <p:nvSpPr>
          <p:cNvPr id="15" name="Marcador de pie de página 14">
            <a:extLst>
              <a:ext uri="{FF2B5EF4-FFF2-40B4-BE49-F238E27FC236}">
                <a16:creationId xmlns:a16="http://schemas.microsoft.com/office/drawing/2014/main" id="{9499C88A-4D53-4D56-9323-867D9F2ED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65394" y="6451762"/>
            <a:ext cx="411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s-ES"/>
          </a:p>
        </p:txBody>
      </p:sp>
      <p:sp>
        <p:nvSpPr>
          <p:cNvPr id="16" name="Marcador de número de diapositiva 15">
            <a:extLst>
              <a:ext uri="{FF2B5EF4-FFF2-40B4-BE49-F238E27FC236}">
                <a16:creationId xmlns:a16="http://schemas.microsoft.com/office/drawing/2014/main" id="{0922C18C-0DCC-45B3-B7A9-B85F96E0F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771264" y="6434485"/>
            <a:ext cx="2743200" cy="365125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s-ES"/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18272690-7287-416B-8A94-44BB66DE74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6587"/>
            <a:ext cx="10515600" cy="1171466"/>
          </a:xfrm>
          <a:noFill/>
        </p:spPr>
        <p:txBody>
          <a:bodyPr>
            <a:noAutofit/>
          </a:bodyPr>
          <a:lstStyle>
            <a:lvl1pPr>
              <a:defRPr sz="3600">
                <a:solidFill>
                  <a:srgbClr val="561B64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9A161A1A-FF99-48CB-B1CC-88137F488B66}"/>
              </a:ext>
            </a:extLst>
          </p:cNvPr>
          <p:cNvSpPr txBox="1"/>
          <p:nvPr userDrawn="1"/>
        </p:nvSpPr>
        <p:spPr>
          <a:xfrm>
            <a:off x="10594618" y="6447555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800" b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#netcoreconf</a:t>
            </a:r>
          </a:p>
        </p:txBody>
      </p:sp>
    </p:spTree>
    <p:extLst>
      <p:ext uri="{BB962C8B-B14F-4D97-AF65-F5344CB8AC3E}">
        <p14:creationId xmlns:p14="http://schemas.microsoft.com/office/powerpoint/2010/main" val="15661554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seño personalizado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C7C8E554-3FDF-459F-A8F4-EDF854F8A935}"/>
              </a:ext>
            </a:extLst>
          </p:cNvPr>
          <p:cNvSpPr/>
          <p:nvPr userDrawn="1"/>
        </p:nvSpPr>
        <p:spPr>
          <a:xfrm>
            <a:off x="0" y="6413721"/>
            <a:ext cx="12192000" cy="444279"/>
          </a:xfrm>
          <a:prstGeom prst="rect">
            <a:avLst/>
          </a:prstGeom>
          <a:solidFill>
            <a:srgbClr val="561B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CFBFC3C6-7718-480B-BA55-A81A1259F61C}"/>
              </a:ext>
            </a:extLst>
          </p:cNvPr>
          <p:cNvSpPr/>
          <p:nvPr userDrawn="1"/>
        </p:nvSpPr>
        <p:spPr>
          <a:xfrm>
            <a:off x="0" y="1027906"/>
            <a:ext cx="12192000" cy="45719"/>
          </a:xfrm>
          <a:prstGeom prst="rect">
            <a:avLst/>
          </a:prstGeom>
          <a:solidFill>
            <a:srgbClr val="561B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E3AB0683-8CFC-4E1E-9B82-4D0D2C036AE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0312" y="5504486"/>
            <a:ext cx="786871" cy="892535"/>
          </a:xfrm>
          <a:prstGeom prst="rect">
            <a:avLst/>
          </a:prstGeom>
        </p:spPr>
      </p:pic>
      <p:sp>
        <p:nvSpPr>
          <p:cNvPr id="14" name="Marcador de fecha 13">
            <a:extLst>
              <a:ext uri="{FF2B5EF4-FFF2-40B4-BE49-F238E27FC236}">
                <a16:creationId xmlns:a16="http://schemas.microsoft.com/office/drawing/2014/main" id="{83FD43D3-BE7F-4EDF-9B3B-DF0C79ECFE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51762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C76426A-DF8C-4B33-AC87-8CA5E8B7F10A}" type="datetimeFigureOut">
              <a:rPr lang="es-ES" smtClean="0"/>
              <a:pPr/>
              <a:t>22/09/2019</a:t>
            </a:fld>
            <a:endParaRPr lang="es-ES"/>
          </a:p>
        </p:txBody>
      </p:sp>
      <p:sp>
        <p:nvSpPr>
          <p:cNvPr id="15" name="Marcador de pie de página 14">
            <a:extLst>
              <a:ext uri="{FF2B5EF4-FFF2-40B4-BE49-F238E27FC236}">
                <a16:creationId xmlns:a16="http://schemas.microsoft.com/office/drawing/2014/main" id="{9499C88A-4D53-4D56-9323-867D9F2ED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51762"/>
            <a:ext cx="411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s-ES"/>
          </a:p>
        </p:txBody>
      </p:sp>
      <p:sp>
        <p:nvSpPr>
          <p:cNvPr id="16" name="Marcador de número de diapositiva 15">
            <a:extLst>
              <a:ext uri="{FF2B5EF4-FFF2-40B4-BE49-F238E27FC236}">
                <a16:creationId xmlns:a16="http://schemas.microsoft.com/office/drawing/2014/main" id="{0922C18C-0DCC-45B3-B7A9-B85F96E0F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51762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134C537-E200-477B-94A3-6E2D3ED69214}" type="slidenum">
              <a:rPr lang="es-ES" smtClean="0"/>
              <a:pPr/>
              <a:t>‹Nº›</a:t>
            </a:fld>
            <a:endParaRPr lang="es-ES"/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18272690-7287-416B-8A94-44BB66DE74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26587"/>
            <a:ext cx="10515600" cy="1171466"/>
          </a:xfrm>
          <a:noFill/>
        </p:spPr>
        <p:txBody>
          <a:bodyPr>
            <a:noAutofit/>
          </a:bodyPr>
          <a:lstStyle>
            <a:lvl1pPr>
              <a:defRPr sz="3600">
                <a:solidFill>
                  <a:srgbClr val="561B64"/>
                </a:solidFill>
              </a:defRPr>
            </a:lvl1pPr>
          </a:lstStyle>
          <a:p>
            <a:r>
              <a:rPr lang="es-ES"/>
              <a:t>Agradecimientos</a:t>
            </a:r>
          </a:p>
        </p:txBody>
      </p:sp>
    </p:spTree>
    <p:extLst>
      <p:ext uri="{BB962C8B-B14F-4D97-AF65-F5344CB8AC3E}">
        <p14:creationId xmlns:p14="http://schemas.microsoft.com/office/powerpoint/2010/main" val="16318332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DF81D293-0B87-4B41-BAF7-02CBC0D38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1810698-DADF-4575-91EC-BC5C75C6FA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5F9F5DC-868D-4317-8620-701415C47B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4406F1-D55D-4EF3-B6E5-F254E6012FCC}" type="datetimeFigureOut">
              <a:rPr lang="es-ES" smtClean="0"/>
              <a:t>22/09/2019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865D76D-4F78-45EB-813B-B96349766B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C2F50A0-E56E-436D-930F-5C92E6EA7F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262D92-2B91-4EBB-B90A-3FC6785F5FB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538312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60" r:id="rId3"/>
    <p:sldLayoutId id="2147483662" r:id="rId4"/>
    <p:sldLayoutId id="2147483661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DF81D293-0B87-4B41-BAF7-02CBC0D38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1810698-DADF-4575-91EC-BC5C75C6FA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5F9F5DC-868D-4317-8620-701415C47B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4406F1-D55D-4EF3-B6E5-F254E6012FCC}" type="datetimeFigureOut">
              <a:rPr lang="es-ES" smtClean="0"/>
              <a:t>22/09/2019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865D76D-4F78-45EB-813B-B96349766B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C2F50A0-E56E-436D-930F-5C92E6EA7F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262D92-2B91-4EBB-B90A-3FC6785F5FB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09508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1.jpeg"/><Relationship Id="rId4" Type="http://schemas.openxmlformats.org/officeDocument/2006/relationships/image" Target="../media/image5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5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5.sv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mailto:info@netcoreconf.com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tiff"/><Relationship Id="rId13" Type="http://schemas.openxmlformats.org/officeDocument/2006/relationships/image" Target="../media/image33.png"/><Relationship Id="rId3" Type="http://schemas.openxmlformats.org/officeDocument/2006/relationships/image" Target="../media/image23.tiff"/><Relationship Id="rId7" Type="http://schemas.openxmlformats.org/officeDocument/2006/relationships/image" Target="../media/image27.tiff"/><Relationship Id="rId12" Type="http://schemas.openxmlformats.org/officeDocument/2006/relationships/image" Target="../media/image3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tiff"/><Relationship Id="rId11" Type="http://schemas.openxmlformats.org/officeDocument/2006/relationships/image" Target="../media/image31.jpeg"/><Relationship Id="rId5" Type="http://schemas.openxmlformats.org/officeDocument/2006/relationships/image" Target="../media/image25.tiff"/><Relationship Id="rId10" Type="http://schemas.openxmlformats.org/officeDocument/2006/relationships/image" Target="../media/image30.png"/><Relationship Id="rId4" Type="http://schemas.openxmlformats.org/officeDocument/2006/relationships/image" Target="../media/image24.tiff"/><Relationship Id="rId9" Type="http://schemas.openxmlformats.org/officeDocument/2006/relationships/image" Target="../media/image29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5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8.tiff"/><Relationship Id="rId4" Type="http://schemas.openxmlformats.org/officeDocument/2006/relationships/image" Target="../media/image37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2.tiff"/><Relationship Id="rId5" Type="http://schemas.openxmlformats.org/officeDocument/2006/relationships/image" Target="../media/image41.tiff"/><Relationship Id="rId4" Type="http://schemas.openxmlformats.org/officeDocument/2006/relationships/image" Target="../media/image40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5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8.tiff"/><Relationship Id="rId4" Type="http://schemas.openxmlformats.org/officeDocument/2006/relationships/image" Target="../media/image47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8A1A5789-0FBE-42C8-B265-E351B9713ED7}"/>
              </a:ext>
            </a:extLst>
          </p:cNvPr>
          <p:cNvSpPr txBox="1"/>
          <p:nvPr/>
        </p:nvSpPr>
        <p:spPr>
          <a:xfrm>
            <a:off x="385895" y="226503"/>
            <a:ext cx="20217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2019</a:t>
            </a:r>
            <a:endParaRPr lang="es-ES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249A9107-7CC1-417C-ACF6-D8FCDFA43E66}"/>
              </a:ext>
            </a:extLst>
          </p:cNvPr>
          <p:cNvSpPr txBox="1"/>
          <p:nvPr/>
        </p:nvSpPr>
        <p:spPr>
          <a:xfrm>
            <a:off x="769257" y="1985833"/>
            <a:ext cx="560422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6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Netcoreconf</a:t>
            </a:r>
            <a:endParaRPr lang="es-ES" sz="1400" b="1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B4A8748D-50CF-4BF8-A0BD-D01D82E607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257" y="5109029"/>
            <a:ext cx="1342229" cy="1522468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034FA022-7B61-4C8E-B2CA-2D957DA64C25}"/>
              </a:ext>
            </a:extLst>
          </p:cNvPr>
          <p:cNvSpPr txBox="1"/>
          <p:nvPr/>
        </p:nvSpPr>
        <p:spPr>
          <a:xfrm rot="21187121">
            <a:off x="888100" y="6089650"/>
            <a:ext cx="10791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28/09/2019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9711B393-719D-409E-8EB2-E7DF14C1357A}"/>
              </a:ext>
            </a:extLst>
          </p:cNvPr>
          <p:cNvSpPr txBox="1"/>
          <p:nvPr/>
        </p:nvSpPr>
        <p:spPr>
          <a:xfrm>
            <a:off x="820651" y="3093829"/>
            <a:ext cx="51195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Sé lo que hizo tú último App Service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BF3D0B16-54D2-4B04-B9E5-587A4B429FB0}"/>
              </a:ext>
            </a:extLst>
          </p:cNvPr>
          <p:cNvSpPr txBox="1"/>
          <p:nvPr/>
        </p:nvSpPr>
        <p:spPr>
          <a:xfrm>
            <a:off x="2271569" y="5225891"/>
            <a:ext cx="39550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David Gonzalo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2F707A79-631D-4BCB-9292-933CCC3620A0}"/>
              </a:ext>
            </a:extLst>
          </p:cNvPr>
          <p:cNvSpPr txBox="1"/>
          <p:nvPr/>
        </p:nvSpPr>
        <p:spPr>
          <a:xfrm>
            <a:off x="2271569" y="5564445"/>
            <a:ext cx="51195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Robert Bermejo</a:t>
            </a:r>
            <a:endParaRPr lang="es-ES" sz="140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76109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77C1A-D7C8-2648-8077-561549465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6587"/>
            <a:ext cx="10515600" cy="1171466"/>
          </a:xfrm>
        </p:spPr>
        <p:txBody>
          <a:bodyPr/>
          <a:lstStyle/>
          <a:p>
            <a:r>
              <a:rPr lang="es-ES_tradnl" dirty="0"/>
              <a:t>Por y Para qué?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D686008-9DA0-0641-8523-B36DE4385E5D}"/>
              </a:ext>
            </a:extLst>
          </p:cNvPr>
          <p:cNvSpPr/>
          <p:nvPr/>
        </p:nvSpPr>
        <p:spPr>
          <a:xfrm>
            <a:off x="850568" y="5558418"/>
            <a:ext cx="419476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3500" defTabSz="896181">
              <a:spcAft>
                <a:spcPts val="2400"/>
              </a:spcAft>
            </a:pPr>
            <a:r>
              <a:rPr lang="en-US" sz="3200" dirty="0" err="1">
                <a:solidFill>
                  <a:srgbClr val="7030A0"/>
                </a:solidFill>
                <a:latin typeface="Segoe UI Light"/>
              </a:rPr>
              <a:t>Porque</a:t>
            </a:r>
            <a:r>
              <a:rPr lang="en-US" sz="3200" dirty="0">
                <a:solidFill>
                  <a:srgbClr val="7030A0"/>
                </a:solidFill>
                <a:latin typeface="Segoe UI Light"/>
              </a:rPr>
              <a:t> </a:t>
            </a:r>
            <a:r>
              <a:rPr lang="en-US" sz="3200" dirty="0" err="1">
                <a:solidFill>
                  <a:srgbClr val="7030A0"/>
                </a:solidFill>
                <a:latin typeface="Segoe UI Light"/>
              </a:rPr>
              <a:t>te</a:t>
            </a:r>
            <a:r>
              <a:rPr lang="en-US" sz="3200" dirty="0">
                <a:solidFill>
                  <a:srgbClr val="7030A0"/>
                </a:solidFill>
                <a:latin typeface="Segoe UI Light"/>
              </a:rPr>
              <a:t> </a:t>
            </a:r>
            <a:r>
              <a:rPr lang="en-US" sz="3200" dirty="0" err="1">
                <a:solidFill>
                  <a:srgbClr val="7030A0"/>
                </a:solidFill>
                <a:latin typeface="Segoe UI Light"/>
              </a:rPr>
              <a:t>equivocas</a:t>
            </a:r>
            <a:r>
              <a:rPr lang="en-US" sz="3200" dirty="0">
                <a:solidFill>
                  <a:srgbClr val="7030A0"/>
                </a:solidFill>
                <a:latin typeface="Segoe UI Light"/>
              </a:rPr>
              <a:t>. </a:t>
            </a:r>
            <a:endParaRPr lang="en-US" sz="2400" dirty="0">
              <a:solidFill>
                <a:srgbClr val="7030A0"/>
              </a:solidFill>
              <a:latin typeface="Segoe UI Light"/>
            </a:endParaRP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C66A1E60-F72E-4055-8BD6-26890E8A15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568" y="1209824"/>
            <a:ext cx="10606328" cy="4348594"/>
          </a:xfrm>
          <a:prstGeom prst="rect">
            <a:avLst/>
          </a:prstGeom>
        </p:spPr>
      </p:pic>
      <p:sp>
        <p:nvSpPr>
          <p:cNvPr id="13" name="Rectangle 6">
            <a:extLst>
              <a:ext uri="{FF2B5EF4-FFF2-40B4-BE49-F238E27FC236}">
                <a16:creationId xmlns:a16="http://schemas.microsoft.com/office/drawing/2014/main" id="{650D5615-C597-4669-A1AB-318D83372429}"/>
              </a:ext>
            </a:extLst>
          </p:cNvPr>
          <p:cNvSpPr/>
          <p:nvPr/>
        </p:nvSpPr>
        <p:spPr>
          <a:xfrm>
            <a:off x="6605195" y="5558418"/>
            <a:ext cx="440167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3500" algn="r" defTabSz="896181">
              <a:spcAft>
                <a:spcPts val="2400"/>
              </a:spcAft>
            </a:pPr>
            <a:r>
              <a:rPr lang="en-US" sz="3200" dirty="0">
                <a:solidFill>
                  <a:srgbClr val="7030A0"/>
                </a:solidFill>
                <a:latin typeface="Segoe UI Light"/>
              </a:rPr>
              <a:t>Para que lo </a:t>
            </a:r>
            <a:r>
              <a:rPr lang="en-US" sz="3200" dirty="0" err="1">
                <a:solidFill>
                  <a:srgbClr val="7030A0"/>
                </a:solidFill>
                <a:latin typeface="Segoe UI Light"/>
              </a:rPr>
              <a:t>arregles</a:t>
            </a:r>
            <a:r>
              <a:rPr lang="en-US" sz="3200" dirty="0">
                <a:solidFill>
                  <a:srgbClr val="7030A0"/>
                </a:solidFill>
                <a:latin typeface="Segoe UI Light"/>
              </a:rPr>
              <a:t>.</a:t>
            </a:r>
            <a:endParaRPr lang="en-US" sz="2400" dirty="0">
              <a:solidFill>
                <a:srgbClr val="7030A0"/>
              </a:solidFill>
              <a:latin typeface="Segoe UI Light"/>
            </a:endParaRP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0FA2CA02-39BB-4180-A7AC-D0529FBED5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179"/>
          <a:stretch/>
        </p:blipFill>
        <p:spPr bwMode="auto">
          <a:xfrm>
            <a:off x="1420009" y="1209824"/>
            <a:ext cx="9348535" cy="4378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 ">
            <a:extLst>
              <a:ext uri="{FF2B5EF4-FFF2-40B4-BE49-F238E27FC236}">
                <a16:creationId xmlns:a16="http://schemas.microsoft.com/office/drawing/2014/main" id="{40E93E17-B805-4CEB-8296-20B2238DB3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836" y="1775011"/>
            <a:ext cx="10935776" cy="3590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163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77C1A-D7C8-2648-8077-561549465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6587"/>
            <a:ext cx="10515600" cy="1171466"/>
          </a:xfrm>
        </p:spPr>
        <p:txBody>
          <a:bodyPr/>
          <a:lstStyle/>
          <a:p>
            <a:r>
              <a:rPr lang="es-ES_tradnl" dirty="0"/>
              <a:t>Cómo en </a:t>
            </a:r>
            <a:r>
              <a:rPr lang="es-ES_tradnl" dirty="0" err="1"/>
              <a:t>NetCore</a:t>
            </a:r>
            <a:r>
              <a:rPr lang="es-ES_tradnl" dirty="0"/>
              <a:t>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3C0299-FCEB-AE42-A14D-CCD5A6A63937}"/>
              </a:ext>
            </a:extLst>
          </p:cNvPr>
          <p:cNvSpPr txBox="1"/>
          <p:nvPr/>
        </p:nvSpPr>
        <p:spPr>
          <a:xfrm>
            <a:off x="409115" y="1152035"/>
            <a:ext cx="5281680" cy="4838486"/>
          </a:xfrm>
          <a:prstGeom prst="rect">
            <a:avLst/>
          </a:prstGeom>
          <a:noFill/>
        </p:spPr>
        <p:txBody>
          <a:bodyPr wrap="square" rtlCol="0" anchor="t" anchorCtr="0">
            <a:noAutofit/>
          </a:bodyPr>
          <a:lstStyle/>
          <a:p>
            <a:pPr marL="63500" defTabSz="896181">
              <a:spcAft>
                <a:spcPts val="2400"/>
              </a:spcAft>
            </a:pPr>
            <a:endParaRPr lang="en-US" sz="3200" dirty="0">
              <a:solidFill>
                <a:srgbClr val="7030A0"/>
              </a:solidFill>
              <a:latin typeface="Segoe UI Light"/>
            </a:endParaRPr>
          </a:p>
          <a:p>
            <a:pPr marL="63500" defTabSz="896181">
              <a:spcAft>
                <a:spcPts val="2400"/>
              </a:spcAft>
            </a:pPr>
            <a:r>
              <a:rPr lang="en-US" sz="3200" dirty="0" err="1">
                <a:solidFill>
                  <a:srgbClr val="7030A0"/>
                </a:solidFill>
                <a:latin typeface="Segoe UI Light"/>
              </a:rPr>
              <a:t>Configurar</a:t>
            </a:r>
            <a:r>
              <a:rPr lang="en-US" sz="3200" dirty="0">
                <a:solidFill>
                  <a:srgbClr val="7030A0"/>
                </a:solidFill>
                <a:latin typeface="Segoe UI Light"/>
              </a:rPr>
              <a:t> SDK</a:t>
            </a:r>
          </a:p>
          <a:p>
            <a:pPr marL="63500" defTabSz="896181">
              <a:spcAft>
                <a:spcPts val="2400"/>
              </a:spcAft>
            </a:pPr>
            <a:r>
              <a:rPr lang="en-US" sz="3200" dirty="0">
                <a:solidFill>
                  <a:srgbClr val="7030A0"/>
                </a:solidFill>
                <a:latin typeface="Segoe UI Light"/>
              </a:rPr>
              <a:t>Ext. </a:t>
            </a:r>
            <a:r>
              <a:rPr lang="en-US" sz="3200" dirty="0" err="1">
                <a:solidFill>
                  <a:srgbClr val="7030A0"/>
                </a:solidFill>
                <a:latin typeface="Segoe UI Light"/>
              </a:rPr>
              <a:t>IWebHostBuilder</a:t>
            </a:r>
            <a:endParaRPr lang="en-US" sz="3200" dirty="0">
              <a:solidFill>
                <a:srgbClr val="7030A0"/>
              </a:solidFill>
              <a:latin typeface="Segoe UI Light"/>
            </a:endParaRPr>
          </a:p>
          <a:p>
            <a:pPr marL="63500" defTabSz="896181">
              <a:spcAft>
                <a:spcPts val="2400"/>
              </a:spcAft>
            </a:pPr>
            <a:r>
              <a:rPr lang="en-US" sz="3200" dirty="0">
                <a:solidFill>
                  <a:srgbClr val="7030A0"/>
                </a:solidFill>
                <a:latin typeface="Segoe UI Light"/>
              </a:rPr>
              <a:t>Windows</a:t>
            </a:r>
          </a:p>
          <a:p>
            <a:pPr marL="406400" indent="-342900" defTabSz="896181">
              <a:spcAft>
                <a:spcPts val="2400"/>
              </a:spcAft>
              <a:buFontTx/>
              <a:buChar char="-"/>
            </a:pPr>
            <a:endParaRPr lang="en-US" sz="2400" dirty="0">
              <a:solidFill>
                <a:srgbClr val="7030A0"/>
              </a:solidFill>
              <a:latin typeface="Segoe UI Light"/>
            </a:endParaRPr>
          </a:p>
        </p:txBody>
      </p:sp>
      <p:sp>
        <p:nvSpPr>
          <p:cNvPr id="12" name="TextBox 5">
            <a:extLst>
              <a:ext uri="{FF2B5EF4-FFF2-40B4-BE49-F238E27FC236}">
                <a16:creationId xmlns:a16="http://schemas.microsoft.com/office/drawing/2014/main" id="{8751D0EC-9B54-4362-86EE-DA2CFA7456C4}"/>
              </a:ext>
            </a:extLst>
          </p:cNvPr>
          <p:cNvSpPr txBox="1"/>
          <p:nvPr/>
        </p:nvSpPr>
        <p:spPr>
          <a:xfrm>
            <a:off x="7087847" y="1152035"/>
            <a:ext cx="4807663" cy="5123043"/>
          </a:xfrm>
          <a:prstGeom prst="rect">
            <a:avLst/>
          </a:prstGeom>
          <a:noFill/>
        </p:spPr>
        <p:txBody>
          <a:bodyPr wrap="square" rtlCol="0" anchor="t" anchorCtr="0">
            <a:noAutofit/>
          </a:bodyPr>
          <a:lstStyle/>
          <a:p>
            <a:pPr marL="63500" defTabSz="896181">
              <a:spcAft>
                <a:spcPts val="2400"/>
              </a:spcAft>
            </a:pPr>
            <a:endParaRPr lang="en-US" sz="3200" dirty="0">
              <a:solidFill>
                <a:srgbClr val="7030A0"/>
              </a:solidFill>
              <a:latin typeface="Segoe UI Light"/>
            </a:endParaRPr>
          </a:p>
          <a:p>
            <a:pPr marL="63500" defTabSz="896181">
              <a:spcAft>
                <a:spcPts val="2400"/>
              </a:spcAft>
            </a:pPr>
            <a:r>
              <a:rPr lang="en-US" sz="3200" dirty="0">
                <a:solidFill>
                  <a:srgbClr val="7030A0"/>
                </a:solidFill>
                <a:latin typeface="Segoe UI Light"/>
              </a:rPr>
              <a:t>Ext. </a:t>
            </a:r>
            <a:r>
              <a:rPr lang="en-US" sz="3200" dirty="0" err="1">
                <a:solidFill>
                  <a:srgbClr val="7030A0"/>
                </a:solidFill>
                <a:latin typeface="Segoe UI Light"/>
              </a:rPr>
              <a:t>en</a:t>
            </a:r>
            <a:r>
              <a:rPr lang="en-US" sz="3200" dirty="0">
                <a:solidFill>
                  <a:srgbClr val="7030A0"/>
                </a:solidFill>
                <a:latin typeface="Segoe UI Light"/>
              </a:rPr>
              <a:t> </a:t>
            </a:r>
            <a:r>
              <a:rPr lang="en-US" sz="3200" dirty="0" err="1">
                <a:solidFill>
                  <a:srgbClr val="7030A0"/>
                </a:solidFill>
                <a:latin typeface="Segoe UI Light"/>
              </a:rPr>
              <a:t>WebApps</a:t>
            </a:r>
            <a:endParaRPr lang="en-US" sz="3200" dirty="0">
              <a:solidFill>
                <a:srgbClr val="7030A0"/>
              </a:solidFill>
              <a:latin typeface="Segoe UI Light"/>
            </a:endParaRPr>
          </a:p>
          <a:p>
            <a:pPr marL="63500" defTabSz="896181">
              <a:spcAft>
                <a:spcPts val="2400"/>
              </a:spcAft>
            </a:pPr>
            <a:r>
              <a:rPr lang="en-US" sz="3200" dirty="0">
                <a:solidFill>
                  <a:srgbClr val="7030A0"/>
                </a:solidFill>
                <a:latin typeface="Segoe UI Light"/>
              </a:rPr>
              <a:t>Serv. </a:t>
            </a:r>
            <a:r>
              <a:rPr lang="en-US" sz="2000" dirty="0" err="1">
                <a:solidFill>
                  <a:srgbClr val="7030A0"/>
                </a:solidFill>
                <a:latin typeface="Segoe UI Light"/>
              </a:rPr>
              <a:t>AddApplicationInsightsTelemetry</a:t>
            </a:r>
            <a:r>
              <a:rPr lang="en-US" sz="2000" dirty="0">
                <a:solidFill>
                  <a:srgbClr val="7030A0"/>
                </a:solidFill>
                <a:latin typeface="Segoe UI Light"/>
              </a:rPr>
              <a:t>()</a:t>
            </a:r>
            <a:endParaRPr lang="en-US" sz="3200" dirty="0">
              <a:solidFill>
                <a:srgbClr val="7030A0"/>
              </a:solidFill>
              <a:latin typeface="Segoe UI Light"/>
            </a:endParaRPr>
          </a:p>
          <a:p>
            <a:pPr marL="63500" defTabSz="896181">
              <a:spcAft>
                <a:spcPts val="2400"/>
              </a:spcAft>
            </a:pPr>
            <a:r>
              <a:rPr lang="en-US" sz="3200" dirty="0">
                <a:solidFill>
                  <a:srgbClr val="7030A0"/>
                </a:solidFill>
                <a:latin typeface="Segoe UI Light"/>
              </a:rPr>
              <a:t>Linux/MacOS</a:t>
            </a:r>
          </a:p>
          <a:p>
            <a:pPr marL="406400" indent="-342900" defTabSz="896181">
              <a:spcAft>
                <a:spcPts val="2400"/>
              </a:spcAft>
              <a:buFontTx/>
              <a:buChar char="-"/>
            </a:pPr>
            <a:endParaRPr lang="en-US" sz="2400" dirty="0">
              <a:solidFill>
                <a:srgbClr val="7030A0"/>
              </a:solidFill>
              <a:latin typeface="Segoe UI Light"/>
            </a:endParaRPr>
          </a:p>
        </p:txBody>
      </p:sp>
      <p:sp>
        <p:nvSpPr>
          <p:cNvPr id="13" name="TextBox 3">
            <a:extLst>
              <a:ext uri="{FF2B5EF4-FFF2-40B4-BE49-F238E27FC236}">
                <a16:creationId xmlns:a16="http://schemas.microsoft.com/office/drawing/2014/main" id="{393FCD89-9CC8-441B-9A06-EF826A06E5AA}"/>
              </a:ext>
            </a:extLst>
          </p:cNvPr>
          <p:cNvSpPr txBox="1"/>
          <p:nvPr/>
        </p:nvSpPr>
        <p:spPr>
          <a:xfrm>
            <a:off x="4248412" y="1271968"/>
            <a:ext cx="3346487" cy="573286"/>
          </a:xfrm>
          <a:prstGeom prst="hexagon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>
              <a:defRPr/>
            </a:pPr>
            <a:r>
              <a:rPr lang="en-US" sz="2400" b="1" kern="0" cap="all" dirty="0">
                <a:solidFill>
                  <a:srgbClr val="7030A0"/>
                </a:solidFill>
              </a:rPr>
              <a:t>vs</a:t>
            </a:r>
          </a:p>
        </p:txBody>
      </p: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485447EC-094E-4B4B-873D-34D33C2B7BF4}"/>
              </a:ext>
            </a:extLst>
          </p:cNvPr>
          <p:cNvCxnSpPr/>
          <p:nvPr/>
        </p:nvCxnSpPr>
        <p:spPr>
          <a:xfrm flipH="1">
            <a:off x="4959300" y="2194561"/>
            <a:ext cx="1872000" cy="0"/>
          </a:xfrm>
          <a:prstGeom prst="line">
            <a:avLst/>
          </a:prstGeom>
          <a:ln w="38100" cap="flat" cmpd="sng" algn="ctr">
            <a:solidFill>
              <a:srgbClr val="7030A0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87F2EABD-8629-47D4-9CA0-D098FEB1183E}"/>
              </a:ext>
            </a:extLst>
          </p:cNvPr>
          <p:cNvCxnSpPr/>
          <p:nvPr/>
        </p:nvCxnSpPr>
        <p:spPr>
          <a:xfrm flipH="1">
            <a:off x="4959300" y="3056963"/>
            <a:ext cx="1872000" cy="0"/>
          </a:xfrm>
          <a:prstGeom prst="line">
            <a:avLst/>
          </a:prstGeom>
          <a:ln w="38100" cap="flat" cmpd="sng" algn="ctr">
            <a:solidFill>
              <a:srgbClr val="7030A0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E2814522-7687-4C89-86E6-5B7E174919A1}"/>
              </a:ext>
            </a:extLst>
          </p:cNvPr>
          <p:cNvCxnSpPr/>
          <p:nvPr/>
        </p:nvCxnSpPr>
        <p:spPr>
          <a:xfrm flipH="1">
            <a:off x="4959300" y="3885925"/>
            <a:ext cx="1872000" cy="0"/>
          </a:xfrm>
          <a:prstGeom prst="line">
            <a:avLst/>
          </a:prstGeom>
          <a:ln w="38100" cap="flat" cmpd="sng" algn="ctr">
            <a:solidFill>
              <a:srgbClr val="7030A0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09964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77C1A-D7C8-2648-8077-561549465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6587"/>
            <a:ext cx="10515600" cy="1171466"/>
          </a:xfrm>
        </p:spPr>
        <p:txBody>
          <a:bodyPr/>
          <a:lstStyle/>
          <a:p>
            <a:r>
              <a:rPr lang="es-ES_tradnl" dirty="0"/>
              <a:t>Precaución amigo conductor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3C0299-FCEB-AE42-A14D-CCD5A6A63937}"/>
              </a:ext>
            </a:extLst>
          </p:cNvPr>
          <p:cNvSpPr txBox="1"/>
          <p:nvPr/>
        </p:nvSpPr>
        <p:spPr>
          <a:xfrm>
            <a:off x="5131722" y="1183340"/>
            <a:ext cx="6611389" cy="4939337"/>
          </a:xfrm>
          <a:prstGeom prst="rect">
            <a:avLst/>
          </a:prstGeom>
          <a:noFill/>
        </p:spPr>
        <p:txBody>
          <a:bodyPr wrap="square" rtlCol="0" anchor="t" anchorCtr="0">
            <a:noAutofit/>
          </a:bodyPr>
          <a:lstStyle/>
          <a:p>
            <a:pPr marL="520700" indent="-457200" defTabSz="896181">
              <a:spcAft>
                <a:spcPts val="2400"/>
              </a:spcAft>
              <a:buFontTx/>
              <a:buChar char="-"/>
            </a:pPr>
            <a:r>
              <a:rPr lang="en-US" sz="3200" dirty="0">
                <a:solidFill>
                  <a:srgbClr val="7030A0"/>
                </a:solidFill>
                <a:latin typeface="Segoe UI Light"/>
              </a:rPr>
              <a:t>No uses la Key </a:t>
            </a:r>
            <a:r>
              <a:rPr lang="en-US" sz="3200" dirty="0" err="1">
                <a:solidFill>
                  <a:srgbClr val="7030A0"/>
                </a:solidFill>
                <a:latin typeface="Segoe UI Light"/>
              </a:rPr>
              <a:t>en</a:t>
            </a:r>
            <a:r>
              <a:rPr lang="en-US" sz="3200" dirty="0">
                <a:solidFill>
                  <a:srgbClr val="7030A0"/>
                </a:solidFill>
                <a:latin typeface="Segoe UI Light"/>
              </a:rPr>
              <a:t> Desarrollo.</a:t>
            </a:r>
          </a:p>
          <a:p>
            <a:pPr marL="520700" indent="-457200" defTabSz="896181">
              <a:spcAft>
                <a:spcPts val="2400"/>
              </a:spcAft>
              <a:buFontTx/>
              <a:buChar char="-"/>
            </a:pPr>
            <a:r>
              <a:rPr lang="en-US" sz="3200" dirty="0" err="1">
                <a:solidFill>
                  <a:srgbClr val="7030A0"/>
                </a:solidFill>
                <a:latin typeface="Segoe UI Light"/>
              </a:rPr>
              <a:t>Usa</a:t>
            </a:r>
            <a:r>
              <a:rPr lang="en-US" sz="3200" dirty="0">
                <a:solidFill>
                  <a:srgbClr val="7030A0"/>
                </a:solidFill>
                <a:latin typeface="Segoe UI Light"/>
              </a:rPr>
              <a:t> </a:t>
            </a:r>
            <a:r>
              <a:rPr lang="en-US" sz="3200" dirty="0" err="1">
                <a:solidFill>
                  <a:srgbClr val="7030A0"/>
                </a:solidFill>
                <a:latin typeface="Segoe UI Light"/>
              </a:rPr>
              <a:t>siempre</a:t>
            </a:r>
            <a:r>
              <a:rPr lang="en-US" sz="3200" dirty="0">
                <a:solidFill>
                  <a:srgbClr val="7030A0"/>
                </a:solidFill>
                <a:latin typeface="Segoe UI Light"/>
              </a:rPr>
              <a:t> </a:t>
            </a:r>
            <a:r>
              <a:rPr lang="en-US" sz="3200" dirty="0" err="1">
                <a:solidFill>
                  <a:srgbClr val="7030A0"/>
                </a:solidFill>
                <a:latin typeface="Segoe UI Light"/>
              </a:rPr>
              <a:t>parámetros</a:t>
            </a:r>
            <a:r>
              <a:rPr lang="en-US" sz="3200" dirty="0">
                <a:solidFill>
                  <a:srgbClr val="7030A0"/>
                </a:solidFill>
                <a:latin typeface="Segoe UI Light"/>
              </a:rPr>
              <a:t> </a:t>
            </a:r>
            <a:r>
              <a:rPr lang="en-US" sz="3200" dirty="0" err="1">
                <a:solidFill>
                  <a:srgbClr val="7030A0"/>
                </a:solidFill>
                <a:latin typeface="Segoe UI Light"/>
              </a:rPr>
              <a:t>sql</a:t>
            </a:r>
            <a:r>
              <a:rPr lang="en-US" sz="3200" dirty="0">
                <a:solidFill>
                  <a:srgbClr val="7030A0"/>
                </a:solidFill>
                <a:latin typeface="Segoe UI Light"/>
              </a:rPr>
              <a:t> </a:t>
            </a:r>
            <a:r>
              <a:rPr lang="en-US" sz="3200" dirty="0" err="1">
                <a:solidFill>
                  <a:srgbClr val="7030A0"/>
                </a:solidFill>
                <a:latin typeface="Segoe UI Light"/>
              </a:rPr>
              <a:t>en</a:t>
            </a:r>
            <a:r>
              <a:rPr lang="en-US" sz="3200" dirty="0">
                <a:solidFill>
                  <a:srgbClr val="7030A0"/>
                </a:solidFill>
                <a:latin typeface="Segoe UI Light"/>
              </a:rPr>
              <a:t> </a:t>
            </a:r>
            <a:r>
              <a:rPr lang="en-US" sz="3200" dirty="0" err="1">
                <a:solidFill>
                  <a:srgbClr val="7030A0"/>
                </a:solidFill>
                <a:latin typeface="Segoe UI Light"/>
              </a:rPr>
              <a:t>tus</a:t>
            </a:r>
            <a:r>
              <a:rPr lang="en-US" sz="3200" dirty="0">
                <a:solidFill>
                  <a:srgbClr val="7030A0"/>
                </a:solidFill>
                <a:latin typeface="Segoe UI Light"/>
              </a:rPr>
              <a:t> Queries.</a:t>
            </a:r>
          </a:p>
          <a:p>
            <a:pPr marL="520700" indent="-457200" defTabSz="896181">
              <a:spcAft>
                <a:spcPts val="2400"/>
              </a:spcAft>
              <a:buFontTx/>
              <a:buChar char="-"/>
            </a:pPr>
            <a:r>
              <a:rPr lang="en-US" sz="3200" dirty="0" err="1">
                <a:solidFill>
                  <a:srgbClr val="7030A0"/>
                </a:solidFill>
                <a:latin typeface="Segoe UI Light"/>
              </a:rPr>
              <a:t>Cuida</a:t>
            </a:r>
            <a:r>
              <a:rPr lang="en-US" sz="3200" dirty="0">
                <a:solidFill>
                  <a:srgbClr val="7030A0"/>
                </a:solidFill>
                <a:latin typeface="Segoe UI Light"/>
              </a:rPr>
              <a:t> el </a:t>
            </a:r>
            <a:r>
              <a:rPr lang="en-US" sz="3200" dirty="0" err="1">
                <a:solidFill>
                  <a:srgbClr val="7030A0"/>
                </a:solidFill>
                <a:latin typeface="Segoe UI Light"/>
              </a:rPr>
              <a:t>redimiento</a:t>
            </a:r>
            <a:r>
              <a:rPr lang="en-US" sz="3200" dirty="0">
                <a:solidFill>
                  <a:srgbClr val="7030A0"/>
                </a:solidFill>
                <a:latin typeface="Segoe UI Light"/>
              </a:rPr>
              <a:t> y no </a:t>
            </a:r>
            <a:r>
              <a:rPr lang="en-US" sz="3200" dirty="0" err="1">
                <a:solidFill>
                  <a:srgbClr val="7030A0"/>
                </a:solidFill>
                <a:latin typeface="Segoe UI Light"/>
              </a:rPr>
              <a:t>sufras</a:t>
            </a:r>
            <a:r>
              <a:rPr lang="en-US" sz="3200" dirty="0">
                <a:solidFill>
                  <a:srgbClr val="7030A0"/>
                </a:solidFill>
                <a:latin typeface="Segoe UI Light"/>
              </a:rPr>
              <a:t> del </a:t>
            </a:r>
            <a:r>
              <a:rPr lang="en-US" sz="3200" dirty="0" err="1">
                <a:solidFill>
                  <a:srgbClr val="7030A0"/>
                </a:solidFill>
                <a:latin typeface="Segoe UI Light"/>
              </a:rPr>
              <a:t>síndrome</a:t>
            </a:r>
            <a:r>
              <a:rPr lang="en-US" sz="3200" dirty="0">
                <a:solidFill>
                  <a:srgbClr val="7030A0"/>
                </a:solidFill>
                <a:latin typeface="Segoe UI Light"/>
              </a:rPr>
              <a:t> de </a:t>
            </a:r>
            <a:r>
              <a:rPr lang="en-US" sz="3200" dirty="0" err="1">
                <a:solidFill>
                  <a:srgbClr val="7030A0"/>
                </a:solidFill>
                <a:latin typeface="Segoe UI Light"/>
              </a:rPr>
              <a:t>diógenes</a:t>
            </a:r>
            <a:r>
              <a:rPr lang="en-US" sz="3200" dirty="0">
                <a:solidFill>
                  <a:srgbClr val="7030A0"/>
                </a:solidFill>
                <a:latin typeface="Segoe UI Light"/>
              </a:rPr>
              <a:t>. </a:t>
            </a:r>
          </a:p>
          <a:p>
            <a:pPr marL="520700" indent="-457200" defTabSz="896181">
              <a:spcAft>
                <a:spcPts val="2400"/>
              </a:spcAft>
              <a:buFontTx/>
              <a:buChar char="-"/>
            </a:pPr>
            <a:r>
              <a:rPr lang="en-US" sz="3200" dirty="0">
                <a:solidFill>
                  <a:srgbClr val="7030A0"/>
                </a:solidFill>
                <a:latin typeface="Segoe UI Light"/>
              </a:rPr>
              <a:t>Always On free y shared plans?</a:t>
            </a:r>
          </a:p>
          <a:p>
            <a:pPr marL="520700" indent="-457200" defTabSz="896181">
              <a:spcAft>
                <a:spcPts val="2400"/>
              </a:spcAft>
              <a:buFontTx/>
              <a:buChar char="-"/>
            </a:pPr>
            <a:endParaRPr lang="en-US" sz="2400" dirty="0">
              <a:solidFill>
                <a:srgbClr val="7030A0"/>
              </a:solidFill>
              <a:latin typeface="Segoe UI Light"/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8CE2A033-9722-4B65-9CEC-AFFB6D77D6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02703"/>
            <a:ext cx="3979937" cy="3293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9197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790700" y="3297523"/>
            <a:ext cx="3242554" cy="83099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s-ES" sz="5400" b="1" dirty="0" err="1">
                <a:solidFill>
                  <a:srgbClr val="561B64"/>
                </a:solidFill>
                <a:latin typeface="Segoe UI" panose="020B0502040204020203" pitchFamily="34" charset="0"/>
                <a:ea typeface="Titillium Light" charset="0"/>
                <a:cs typeface="Segoe UI" panose="020B0502040204020203" pitchFamily="34" charset="0"/>
              </a:rPr>
              <a:t>Monitoring</a:t>
            </a:r>
            <a:endParaRPr lang="es-ES" sz="5400" b="1" dirty="0">
              <a:solidFill>
                <a:srgbClr val="561B64"/>
              </a:solidFill>
              <a:latin typeface="Segoe UI" panose="020B0502040204020203" pitchFamily="34" charset="0"/>
              <a:ea typeface="Titillium Light" charset="0"/>
              <a:cs typeface="Segoe UI" panose="020B0502040204020203" pitchFamily="34" charset="0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1790700" y="4172857"/>
            <a:ext cx="691243" cy="0"/>
          </a:xfrm>
          <a:prstGeom prst="line">
            <a:avLst/>
          </a:prstGeom>
          <a:ln w="25400">
            <a:gradFill>
              <a:gsLst>
                <a:gs pos="0">
                  <a:srgbClr val="7030A0"/>
                </a:gs>
                <a:gs pos="100000">
                  <a:srgbClr val="82D5FE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23398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790700" y="3297523"/>
            <a:ext cx="4022704" cy="83099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s-ES" sz="5400" b="1" dirty="0" err="1">
                <a:solidFill>
                  <a:srgbClr val="561B64"/>
                </a:solidFill>
                <a:latin typeface="Segoe UI" panose="020B0502040204020203" pitchFamily="34" charset="0"/>
                <a:ea typeface="Titillium Light" charset="0"/>
                <a:cs typeface="Segoe UI" panose="020B0502040204020203" pitchFamily="34" charset="0"/>
              </a:rPr>
              <a:t>Super</a:t>
            </a:r>
            <a:r>
              <a:rPr lang="es-ES" sz="5400" b="1" dirty="0">
                <a:solidFill>
                  <a:srgbClr val="561B64"/>
                </a:solidFill>
                <a:latin typeface="Segoe UI" panose="020B0502040204020203" pitchFamily="34" charset="0"/>
                <a:ea typeface="Titillium Light" charset="0"/>
                <a:cs typeface="Segoe UI" panose="020B0502040204020203" pitchFamily="34" charset="0"/>
              </a:rPr>
              <a:t> </a:t>
            </a:r>
            <a:r>
              <a:rPr lang="es-ES" sz="5400" b="1" dirty="0" err="1">
                <a:solidFill>
                  <a:srgbClr val="561B64"/>
                </a:solidFill>
                <a:latin typeface="Segoe UI" panose="020B0502040204020203" pitchFamily="34" charset="0"/>
                <a:ea typeface="Titillium Light" charset="0"/>
                <a:cs typeface="Segoe UI" panose="020B0502040204020203" pitchFamily="34" charset="0"/>
              </a:rPr>
              <a:t>Picachu</a:t>
            </a:r>
            <a:endParaRPr lang="es-ES" sz="5400" b="1" dirty="0">
              <a:solidFill>
                <a:srgbClr val="561B64"/>
              </a:solidFill>
              <a:latin typeface="Segoe UI" panose="020B0502040204020203" pitchFamily="34" charset="0"/>
              <a:ea typeface="Titillium Light" charset="0"/>
              <a:cs typeface="Segoe UI" panose="020B0502040204020203" pitchFamily="34" charset="0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1790700" y="4172857"/>
            <a:ext cx="691243" cy="0"/>
          </a:xfrm>
          <a:prstGeom prst="line">
            <a:avLst/>
          </a:prstGeom>
          <a:ln w="25400">
            <a:gradFill>
              <a:gsLst>
                <a:gs pos="0">
                  <a:srgbClr val="7030A0"/>
                </a:gs>
                <a:gs pos="100000">
                  <a:srgbClr val="82D5FE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54492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0C1C39-9066-4A6B-8C79-E2D9687C8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Sponsors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3247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B996B35D-E093-4E41-ACE9-1A585A6732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545" y="0"/>
            <a:ext cx="6046109" cy="6858000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9CC697C3-64D3-4CC4-B858-183AF014A74E}"/>
              </a:ext>
            </a:extLst>
          </p:cNvPr>
          <p:cNvSpPr txBox="1"/>
          <p:nvPr/>
        </p:nvSpPr>
        <p:spPr>
          <a:xfrm rot="21193628">
            <a:off x="1386863" y="4518508"/>
            <a:ext cx="45414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GRACIAS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60CFEC10-C209-4784-A902-7B092A9A82BB}"/>
              </a:ext>
            </a:extLst>
          </p:cNvPr>
          <p:cNvSpPr txBox="1"/>
          <p:nvPr/>
        </p:nvSpPr>
        <p:spPr>
          <a:xfrm>
            <a:off x="8157028" y="1422400"/>
            <a:ext cx="2562368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Más información:</a:t>
            </a:r>
          </a:p>
          <a:p>
            <a:endParaRPr lang="es-ES" sz="20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s-ES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  <a:hlinkClick r:id="rId3"/>
              </a:rPr>
              <a:t>info@netcoreconf.com</a:t>
            </a:r>
            <a:endParaRPr lang="es-ES" sz="20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s-ES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@Netcoreconf</a:t>
            </a:r>
          </a:p>
          <a:p>
            <a:endParaRPr lang="es-ES" sz="20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s-ES" sz="20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s-ES" sz="20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s-ES" sz="20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31113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0C1C39-9066-4A6B-8C79-E2D9687C8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Sponsors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7486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79B37-2090-5D4A-9177-0A0AB7D62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90951"/>
            <a:ext cx="10515600" cy="1171466"/>
          </a:xfrm>
        </p:spPr>
        <p:txBody>
          <a:bodyPr/>
          <a:lstStyle/>
          <a:p>
            <a:r>
              <a:rPr lang="es-ES_tradnl" dirty="0" err="1"/>
              <a:t>About</a:t>
            </a:r>
            <a:r>
              <a:rPr lang="es-ES_tradnl" dirty="0"/>
              <a:t> </a:t>
            </a:r>
            <a:r>
              <a:rPr lang="es-ES_tradnl" dirty="0" err="1"/>
              <a:t>Us</a:t>
            </a:r>
            <a:endParaRPr lang="es-ES_tradn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A306BF-C100-2F4E-8B09-7DE51D0E48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3874" y="1449792"/>
            <a:ext cx="1620000" cy="1620000"/>
          </a:xfrm>
          <a:prstGeom prst="rect">
            <a:avLst/>
          </a:prstGeom>
        </p:spPr>
      </p:pic>
      <p:sp>
        <p:nvSpPr>
          <p:cNvPr id="5" name="CuadroTexto 18">
            <a:extLst>
              <a:ext uri="{FF2B5EF4-FFF2-40B4-BE49-F238E27FC236}">
                <a16:creationId xmlns:a16="http://schemas.microsoft.com/office/drawing/2014/main" id="{6161449D-97C8-834A-BBD7-FC902BA0639D}"/>
              </a:ext>
            </a:extLst>
          </p:cNvPr>
          <p:cNvSpPr txBox="1"/>
          <p:nvPr/>
        </p:nvSpPr>
        <p:spPr>
          <a:xfrm>
            <a:off x="4056837" y="1393554"/>
            <a:ext cx="37702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>
                <a:solidFill>
                  <a:srgbClr val="561B6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Robert Bermejo</a:t>
            </a:r>
          </a:p>
        </p:txBody>
      </p:sp>
      <p:sp>
        <p:nvSpPr>
          <p:cNvPr id="6" name="CuadroTexto 18">
            <a:extLst>
              <a:ext uri="{FF2B5EF4-FFF2-40B4-BE49-F238E27FC236}">
                <a16:creationId xmlns:a16="http://schemas.microsoft.com/office/drawing/2014/main" id="{07677CD5-156D-A74D-A77A-2CA54944B7F7}"/>
              </a:ext>
            </a:extLst>
          </p:cNvPr>
          <p:cNvSpPr txBox="1"/>
          <p:nvPr/>
        </p:nvSpPr>
        <p:spPr>
          <a:xfrm>
            <a:off x="5277097" y="2014167"/>
            <a:ext cx="23124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err="1">
                <a:solidFill>
                  <a:srgbClr val="561B6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Backend</a:t>
            </a:r>
            <a:r>
              <a:rPr lang="es-ES" b="1" dirty="0">
                <a:solidFill>
                  <a:srgbClr val="561B6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b="1" dirty="0" err="1">
                <a:solidFill>
                  <a:srgbClr val="561B6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Chapter</a:t>
            </a:r>
            <a:r>
              <a:rPr lang="es-ES" b="1" dirty="0">
                <a:solidFill>
                  <a:srgbClr val="561B6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Lead in SCRM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4B0B9DD-28CD-F048-9D63-78D1ABF6F2F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5234" b="20849"/>
          <a:stretch/>
        </p:blipFill>
        <p:spPr>
          <a:xfrm>
            <a:off x="4142032" y="2006434"/>
            <a:ext cx="1135065" cy="612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3B45D22-8CC8-CB4D-ABD4-8D5B2D6860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9130" y="2664357"/>
            <a:ext cx="475238" cy="475238"/>
          </a:xfrm>
          <a:prstGeom prst="rect">
            <a:avLst/>
          </a:prstGeom>
        </p:spPr>
      </p:pic>
      <p:sp>
        <p:nvSpPr>
          <p:cNvPr id="9" name="CuadroTexto 18">
            <a:extLst>
              <a:ext uri="{FF2B5EF4-FFF2-40B4-BE49-F238E27FC236}">
                <a16:creationId xmlns:a16="http://schemas.microsoft.com/office/drawing/2014/main" id="{17B028A6-8A24-5B4E-B1F9-19A31AA1808B}"/>
              </a:ext>
            </a:extLst>
          </p:cNvPr>
          <p:cNvSpPr txBox="1"/>
          <p:nvPr/>
        </p:nvSpPr>
        <p:spPr>
          <a:xfrm>
            <a:off x="4371087" y="2692780"/>
            <a:ext cx="1986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>
                <a:solidFill>
                  <a:srgbClr val="561B6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@</a:t>
            </a:r>
            <a:r>
              <a:rPr lang="es-ES" b="1" dirty="0" err="1">
                <a:solidFill>
                  <a:srgbClr val="561B6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robertbemejo</a:t>
            </a:r>
            <a:endParaRPr lang="es-ES" b="1" dirty="0">
              <a:solidFill>
                <a:srgbClr val="561B6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D06B6F6-03B3-084F-A98B-DCFE96AFA6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86498" y="1323279"/>
            <a:ext cx="1167346" cy="58000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F3959C8-D6ED-B84C-BAC3-0139F83C33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58971" y="2019954"/>
            <a:ext cx="1422400" cy="14224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5A24399-7A3B-074C-9DF1-1BD066E3D39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53267" y="1660857"/>
            <a:ext cx="1025434" cy="1025434"/>
          </a:xfrm>
          <a:prstGeom prst="rect">
            <a:avLst/>
          </a:prstGeom>
        </p:spPr>
      </p:pic>
      <p:pic>
        <p:nvPicPr>
          <p:cNvPr id="15" name="Imagen 14" descr="Imagen que contiene persona, hombre, exterior&#10;&#10;Descripción generada automáticamente">
            <a:extLst>
              <a:ext uri="{FF2B5EF4-FFF2-40B4-BE49-F238E27FC236}">
                <a16:creationId xmlns:a16="http://schemas.microsoft.com/office/drawing/2014/main" id="{7910C6B3-4F39-4679-A17C-E47DCE95EE5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3874" y="4177526"/>
            <a:ext cx="1620000" cy="1620000"/>
          </a:xfrm>
          <a:prstGeom prst="rect">
            <a:avLst/>
          </a:prstGeom>
        </p:spPr>
      </p:pic>
      <p:sp>
        <p:nvSpPr>
          <p:cNvPr id="16" name="CuadroTexto 18">
            <a:extLst>
              <a:ext uri="{FF2B5EF4-FFF2-40B4-BE49-F238E27FC236}">
                <a16:creationId xmlns:a16="http://schemas.microsoft.com/office/drawing/2014/main" id="{D808FE0D-ECBE-4939-8643-FC454500209A}"/>
              </a:ext>
            </a:extLst>
          </p:cNvPr>
          <p:cNvSpPr txBox="1"/>
          <p:nvPr/>
        </p:nvSpPr>
        <p:spPr>
          <a:xfrm>
            <a:off x="4088412" y="4051485"/>
            <a:ext cx="37702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>
                <a:solidFill>
                  <a:srgbClr val="561B6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David Gonzalo</a:t>
            </a:r>
          </a:p>
        </p:txBody>
      </p:sp>
      <p:sp>
        <p:nvSpPr>
          <p:cNvPr id="17" name="CuadroTexto 18">
            <a:extLst>
              <a:ext uri="{FF2B5EF4-FFF2-40B4-BE49-F238E27FC236}">
                <a16:creationId xmlns:a16="http://schemas.microsoft.com/office/drawing/2014/main" id="{868CE8D4-127C-4F92-A2B5-FBC84165A323}"/>
              </a:ext>
            </a:extLst>
          </p:cNvPr>
          <p:cNvSpPr txBox="1"/>
          <p:nvPr/>
        </p:nvSpPr>
        <p:spPr>
          <a:xfrm>
            <a:off x="5277097" y="4626897"/>
            <a:ext cx="25500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err="1">
                <a:solidFill>
                  <a:srgbClr val="561B6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Team</a:t>
            </a:r>
            <a:r>
              <a:rPr lang="es-ES" b="1" dirty="0">
                <a:solidFill>
                  <a:srgbClr val="561B6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Lead &amp; Cloud </a:t>
            </a:r>
            <a:r>
              <a:rPr lang="es-ES" b="1" dirty="0" err="1">
                <a:solidFill>
                  <a:srgbClr val="561B6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Developer</a:t>
            </a:r>
            <a:r>
              <a:rPr lang="es-ES" b="1" dirty="0">
                <a:solidFill>
                  <a:srgbClr val="561B6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in Tokiota</a:t>
            </a:r>
          </a:p>
        </p:txBody>
      </p:sp>
      <p:pic>
        <p:nvPicPr>
          <p:cNvPr id="19" name="Picture 7">
            <a:extLst>
              <a:ext uri="{FF2B5EF4-FFF2-40B4-BE49-F238E27FC236}">
                <a16:creationId xmlns:a16="http://schemas.microsoft.com/office/drawing/2014/main" id="{38FA7BD7-6448-4F35-8B32-EDF3C6CDE2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90705" y="5322288"/>
            <a:ext cx="475238" cy="475238"/>
          </a:xfrm>
          <a:prstGeom prst="rect">
            <a:avLst/>
          </a:prstGeom>
        </p:spPr>
      </p:pic>
      <p:sp>
        <p:nvSpPr>
          <p:cNvPr id="20" name="CuadroTexto 18">
            <a:extLst>
              <a:ext uri="{FF2B5EF4-FFF2-40B4-BE49-F238E27FC236}">
                <a16:creationId xmlns:a16="http://schemas.microsoft.com/office/drawing/2014/main" id="{0872983A-903F-4A38-81AE-936F6C5F4DB8}"/>
              </a:ext>
            </a:extLst>
          </p:cNvPr>
          <p:cNvSpPr txBox="1"/>
          <p:nvPr/>
        </p:nvSpPr>
        <p:spPr>
          <a:xfrm>
            <a:off x="4446444" y="5350711"/>
            <a:ext cx="1986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561B6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@</a:t>
            </a:r>
            <a:r>
              <a:rPr lang="es-ES" b="1" dirty="0" err="1">
                <a:solidFill>
                  <a:srgbClr val="561B6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dagope</a:t>
            </a:r>
            <a:endParaRPr lang="es-ES" b="1" dirty="0">
              <a:solidFill>
                <a:srgbClr val="561B6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26" name="Picture 2" descr="Resultado de imagen de tokiota logo">
            <a:extLst>
              <a:ext uri="{FF2B5EF4-FFF2-40B4-BE49-F238E27FC236}">
                <a16:creationId xmlns:a16="http://schemas.microsoft.com/office/drawing/2014/main" id="{7BF36311-C634-4C56-8039-B107F901BB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44" t="27174" r="13418" b="27174"/>
          <a:stretch/>
        </p:blipFill>
        <p:spPr bwMode="auto">
          <a:xfrm>
            <a:off x="4236153" y="4750835"/>
            <a:ext cx="788127" cy="493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esultado de imagen de compostelatech">
            <a:extLst>
              <a:ext uri="{FF2B5EF4-FFF2-40B4-BE49-F238E27FC236}">
                <a16:creationId xmlns:a16="http://schemas.microsoft.com/office/drawing/2014/main" id="{86219EB2-AAA9-48BE-981A-12EA10F761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8126" y="4278893"/>
            <a:ext cx="1532073" cy="955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Imagen 29" descr="Imagen que contiene texto&#10;&#10;Descripción generada automáticamente">
            <a:extLst>
              <a:ext uri="{FF2B5EF4-FFF2-40B4-BE49-F238E27FC236}">
                <a16:creationId xmlns:a16="http://schemas.microsoft.com/office/drawing/2014/main" id="{EBC052F8-0EBC-48E9-A37A-150BF59BBD2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9458" y="4381733"/>
            <a:ext cx="1116000" cy="638118"/>
          </a:xfrm>
          <a:prstGeom prst="rect">
            <a:avLst/>
          </a:prstGeom>
        </p:spPr>
      </p:pic>
      <p:pic>
        <p:nvPicPr>
          <p:cNvPr id="32" name="Imagen 31" descr="Imagen que contiene objeto&#10;&#10;Descripción generada automáticamente">
            <a:extLst>
              <a:ext uri="{FF2B5EF4-FFF2-40B4-BE49-F238E27FC236}">
                <a16:creationId xmlns:a16="http://schemas.microsoft.com/office/drawing/2014/main" id="{A8721B2F-0823-4AE2-AB6B-7D14ED80878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9458" y="5104017"/>
            <a:ext cx="1116000" cy="218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8902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790700" y="3297523"/>
            <a:ext cx="3010440" cy="83099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s-ES" sz="5400" b="1" dirty="0" err="1">
                <a:solidFill>
                  <a:srgbClr val="561B64"/>
                </a:solidFill>
                <a:latin typeface="Segoe UI" panose="020B0502040204020203" pitchFamily="34" charset="0"/>
                <a:ea typeface="Titillium Light" charset="0"/>
                <a:cs typeface="Segoe UI" panose="020B0502040204020203" pitchFamily="34" charset="0"/>
              </a:rPr>
              <a:t>Disclaimer</a:t>
            </a:r>
            <a:endParaRPr lang="es-ES" sz="5400" b="1" dirty="0">
              <a:solidFill>
                <a:srgbClr val="561B64"/>
              </a:solidFill>
              <a:latin typeface="Segoe UI" panose="020B0502040204020203" pitchFamily="34" charset="0"/>
              <a:ea typeface="Titillium Light" charset="0"/>
              <a:cs typeface="Segoe UI" panose="020B0502040204020203" pitchFamily="34" charset="0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1790700" y="4172857"/>
            <a:ext cx="691243" cy="0"/>
          </a:xfrm>
          <a:prstGeom prst="line">
            <a:avLst/>
          </a:prstGeom>
          <a:ln w="25400">
            <a:gradFill>
              <a:gsLst>
                <a:gs pos="0">
                  <a:srgbClr val="7030A0"/>
                </a:gs>
                <a:gs pos="100000">
                  <a:srgbClr val="82D5FE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6252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05DB709-FCE6-8D4A-A94A-564499885B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6587"/>
            <a:ext cx="10515600" cy="1171466"/>
          </a:xfrm>
        </p:spPr>
        <p:txBody>
          <a:bodyPr/>
          <a:lstStyle/>
          <a:p>
            <a:r>
              <a:rPr lang="es-ES_tradnl"/>
              <a:t>No todo en la vida es….</a:t>
            </a:r>
            <a:endParaRPr lang="es-ES_tradn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687F7F-EB81-D649-A734-69B59BD857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5819" y="2082800"/>
            <a:ext cx="4635500" cy="2463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1B61BA2-A128-BA4C-BBF9-717E75CB12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9481" y="1968500"/>
            <a:ext cx="2260600" cy="2260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69D8709-7F27-4E4E-BB8B-4E54387D71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91765" y="2082800"/>
            <a:ext cx="2729781" cy="226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9519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D9D74E-CEF5-4D13-98E4-7FB01F905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Cloud </a:t>
            </a:r>
            <a:r>
              <a:rPr lang="es-ES" dirty="0" err="1"/>
              <a:t>Native</a:t>
            </a:r>
            <a:endParaRPr lang="es-ES" dirty="0"/>
          </a:p>
        </p:txBody>
      </p:sp>
      <p:pic>
        <p:nvPicPr>
          <p:cNvPr id="12" name="Gráfico 11" descr="Calendario mensual">
            <a:extLst>
              <a:ext uri="{FF2B5EF4-FFF2-40B4-BE49-F238E27FC236}">
                <a16:creationId xmlns:a16="http://schemas.microsoft.com/office/drawing/2014/main" id="{1315FAB8-D8B0-4490-A2CC-BD6B7E243D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13884" y="2514600"/>
            <a:ext cx="914400" cy="9144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5BEA70E-B8B9-C341-9D94-AABC58AEE5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7867" y="1435817"/>
            <a:ext cx="4020417" cy="268027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6B105D-F759-244D-A039-DD1AFF2AF3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25429" y="1435817"/>
            <a:ext cx="4828371" cy="248483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5D71B29-EE21-0848-8F46-21B08E0CE2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71084" y="4116095"/>
            <a:ext cx="2734458" cy="1541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769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77C1A-D7C8-2648-8077-561549465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6587"/>
            <a:ext cx="10515600" cy="1171466"/>
          </a:xfrm>
        </p:spPr>
        <p:txBody>
          <a:bodyPr/>
          <a:lstStyle/>
          <a:p>
            <a:r>
              <a:rPr lang="es-ES_tradnl" dirty="0" err="1"/>
              <a:t>Azure</a:t>
            </a:r>
            <a:r>
              <a:rPr lang="es-ES_tradnl" dirty="0"/>
              <a:t> App </a:t>
            </a:r>
            <a:r>
              <a:rPr lang="es-ES_tradnl" dirty="0" err="1"/>
              <a:t>Services</a:t>
            </a:r>
            <a:r>
              <a:rPr lang="es-ES_tradnl" dirty="0"/>
              <a:t> - </a:t>
            </a:r>
            <a:r>
              <a:rPr lang="es-ES_tradnl" dirty="0" err="1"/>
              <a:t>WebApps</a:t>
            </a:r>
            <a:endParaRPr lang="es-ES_tradnl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1978E60-2F01-514B-86DD-8A376C6B8C8D}"/>
              </a:ext>
            </a:extLst>
          </p:cNvPr>
          <p:cNvGrpSpPr/>
          <p:nvPr/>
        </p:nvGrpSpPr>
        <p:grpSpPr>
          <a:xfrm>
            <a:off x="1255475" y="2294558"/>
            <a:ext cx="2929589" cy="1266599"/>
            <a:chOff x="5777129" y="952400"/>
            <a:chExt cx="2929589" cy="126659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D1645D5-CC4A-BD4C-AA4C-716EEB3D0929}"/>
                </a:ext>
              </a:extLst>
            </p:cNvPr>
            <p:cNvSpPr txBox="1"/>
            <p:nvPr/>
          </p:nvSpPr>
          <p:spPr>
            <a:xfrm>
              <a:off x="5777129" y="1750116"/>
              <a:ext cx="2929589" cy="468883"/>
            </a:xfrm>
            <a:prstGeom prst="hexagon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>
                <a:defRPr/>
              </a:pPr>
              <a:r>
                <a:rPr lang="en-US" sz="1873" b="1" kern="0" cap="all" dirty="0">
                  <a:solidFill>
                    <a:srgbClr val="7030A0"/>
                  </a:solidFill>
                </a:rPr>
                <a:t>Web Apps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71EA191-2ED3-AD41-B034-0F1E87E8B9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10333" y="952400"/>
              <a:ext cx="724385" cy="707495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33C0299-FCEB-AE42-A14D-CCD5A6A63937}"/>
              </a:ext>
            </a:extLst>
          </p:cNvPr>
          <p:cNvSpPr txBox="1"/>
          <p:nvPr/>
        </p:nvSpPr>
        <p:spPr>
          <a:xfrm>
            <a:off x="5131722" y="999635"/>
            <a:ext cx="6611389" cy="5123043"/>
          </a:xfrm>
          <a:prstGeom prst="rect">
            <a:avLst/>
          </a:prstGeom>
          <a:noFill/>
        </p:spPr>
        <p:txBody>
          <a:bodyPr wrap="square" rtlCol="0" anchor="t" anchorCtr="0">
            <a:noAutofit/>
          </a:bodyPr>
          <a:lstStyle/>
          <a:p>
            <a:pPr marL="63500" defTabSz="896181">
              <a:spcAft>
                <a:spcPts val="2400"/>
              </a:spcAft>
            </a:pPr>
            <a:r>
              <a:rPr lang="en-US" sz="3200" dirty="0">
                <a:solidFill>
                  <a:srgbClr val="7030A0"/>
                </a:solidFill>
                <a:latin typeface="Segoe UI Light"/>
              </a:rPr>
              <a:t>Full capability set available including:</a:t>
            </a:r>
          </a:p>
          <a:p>
            <a:pPr marL="872744" lvl="1" indent="-342900" defTabSz="896181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7030A0"/>
                </a:solidFill>
                <a:latin typeface="Segoe UI Light"/>
              </a:rPr>
              <a:t>.NET, Node.js, Java, PHP, and Python</a:t>
            </a:r>
          </a:p>
          <a:p>
            <a:pPr marL="872744" lvl="1" indent="-342900" defTabSz="896181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7030A0"/>
                </a:solidFill>
                <a:latin typeface="Segoe UI Light"/>
              </a:rPr>
              <a:t>WebJobs</a:t>
            </a:r>
            <a:r>
              <a:rPr lang="en-US" sz="2400" dirty="0">
                <a:solidFill>
                  <a:srgbClr val="7030A0"/>
                </a:solidFill>
                <a:latin typeface="Segoe UI Light"/>
              </a:rPr>
              <a:t> for long running tasks</a:t>
            </a:r>
          </a:p>
          <a:p>
            <a:pPr marL="872744" lvl="1" indent="-342900" defTabSz="896181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7030A0"/>
                </a:solidFill>
                <a:latin typeface="Segoe UI Light"/>
              </a:rPr>
              <a:t>Integrated VS publish, remote debug…</a:t>
            </a:r>
          </a:p>
          <a:p>
            <a:pPr marL="872744" lvl="1" indent="-342900" defTabSz="896181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7030A0"/>
                </a:solidFill>
                <a:latin typeface="Segoe UI Light"/>
              </a:rPr>
              <a:t>CI with GitHub, </a:t>
            </a:r>
            <a:r>
              <a:rPr lang="en-US" sz="2400" dirty="0" err="1">
                <a:solidFill>
                  <a:srgbClr val="7030A0"/>
                </a:solidFill>
                <a:latin typeface="Segoe UI Light"/>
              </a:rPr>
              <a:t>BitBucket</a:t>
            </a:r>
            <a:r>
              <a:rPr lang="en-US" sz="2400" dirty="0">
                <a:solidFill>
                  <a:srgbClr val="7030A0"/>
                </a:solidFill>
                <a:latin typeface="Segoe UI Light"/>
              </a:rPr>
              <a:t>, VSO </a:t>
            </a:r>
          </a:p>
          <a:p>
            <a:pPr marL="872744" lvl="1" indent="-342900" defTabSz="896181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7030A0"/>
                </a:solidFill>
                <a:latin typeface="Segoe UI Light"/>
              </a:rPr>
              <a:t>Auto-load balance, </a:t>
            </a:r>
            <a:r>
              <a:rPr lang="en-US" sz="2400" dirty="0" err="1">
                <a:solidFill>
                  <a:srgbClr val="7030A0"/>
                </a:solidFill>
                <a:latin typeface="Segoe UI Light"/>
              </a:rPr>
              <a:t>Autoscale</a:t>
            </a:r>
            <a:r>
              <a:rPr lang="en-US" sz="2400" dirty="0">
                <a:solidFill>
                  <a:srgbClr val="7030A0"/>
                </a:solidFill>
                <a:latin typeface="Segoe UI Light"/>
              </a:rPr>
              <a:t>, Geo DR</a:t>
            </a:r>
          </a:p>
          <a:p>
            <a:pPr marL="872744" lvl="1" indent="-342900" defTabSz="896181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7030A0"/>
                </a:solidFill>
                <a:latin typeface="Segoe UI Light"/>
              </a:rPr>
              <a:t>Virtual networking and hybrid connections</a:t>
            </a:r>
          </a:p>
          <a:p>
            <a:pPr marL="872744" lvl="1" indent="-342900" defTabSz="896181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7030A0"/>
                </a:solidFill>
                <a:latin typeface="Segoe UI Light"/>
              </a:rPr>
              <a:t>Site slots for staged deployments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D686008-9DA0-0641-8523-B36DE4385E5D}"/>
              </a:ext>
            </a:extLst>
          </p:cNvPr>
          <p:cNvSpPr/>
          <p:nvPr/>
        </p:nvSpPr>
        <p:spPr>
          <a:xfrm>
            <a:off x="1472458" y="3779347"/>
            <a:ext cx="2834942" cy="9079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896181">
              <a:spcAft>
                <a:spcPts val="600"/>
              </a:spcAft>
            </a:pPr>
            <a:r>
              <a:rPr lang="en-US" sz="2400" dirty="0">
                <a:solidFill>
                  <a:srgbClr val="7030A0"/>
                </a:solidFill>
                <a:latin typeface="Segoe UI Light"/>
              </a:rPr>
              <a:t>Web apps run as-is</a:t>
            </a:r>
          </a:p>
          <a:p>
            <a:pPr algn="ctr" defTabSz="896181">
              <a:spcAft>
                <a:spcPts val="600"/>
              </a:spcAft>
            </a:pPr>
            <a:r>
              <a:rPr lang="en-US" sz="2400" dirty="0">
                <a:solidFill>
                  <a:srgbClr val="7030A0"/>
                </a:solidFill>
                <a:latin typeface="Segoe UI Light"/>
              </a:rPr>
              <a:t>no changes required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6E41AC9-B09F-9842-AF17-852BF2CE9A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0809" y="1954479"/>
            <a:ext cx="1968500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9239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1B4B57-9C19-1C45-947C-973C2F65D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Sabiendo que sucede….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C60790-017A-2F45-B075-963A53D3D8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10518" y="2308064"/>
            <a:ext cx="3810000" cy="19939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5226E3A-8A20-254F-968B-EB7AD1D20A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2593" y="2338199"/>
            <a:ext cx="3860164" cy="21816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3E8414A-9686-C14C-BF3B-F106B7740F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92520" y="1841500"/>
            <a:ext cx="3073400" cy="31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3447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790700" y="3297523"/>
            <a:ext cx="5648149" cy="83099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s-ES" sz="5400" b="1" dirty="0" err="1">
                <a:solidFill>
                  <a:srgbClr val="561B64"/>
                </a:solidFill>
                <a:latin typeface="Segoe UI" panose="020B0502040204020203" pitchFamily="34" charset="0"/>
                <a:ea typeface="Titillium Light" charset="0"/>
                <a:cs typeface="Segoe UI" panose="020B0502040204020203" pitchFamily="34" charset="0"/>
              </a:rPr>
              <a:t>Application</a:t>
            </a:r>
            <a:r>
              <a:rPr lang="es-ES" sz="5400" b="1" dirty="0">
                <a:solidFill>
                  <a:srgbClr val="561B64"/>
                </a:solidFill>
                <a:latin typeface="Segoe UI" panose="020B0502040204020203" pitchFamily="34" charset="0"/>
                <a:ea typeface="Titillium Light" charset="0"/>
                <a:cs typeface="Segoe UI" panose="020B0502040204020203" pitchFamily="34" charset="0"/>
              </a:rPr>
              <a:t> </a:t>
            </a:r>
            <a:r>
              <a:rPr lang="es-ES" sz="5400" b="1" dirty="0" err="1">
                <a:solidFill>
                  <a:srgbClr val="561B64"/>
                </a:solidFill>
                <a:latin typeface="Segoe UI" panose="020B0502040204020203" pitchFamily="34" charset="0"/>
                <a:ea typeface="Titillium Light" charset="0"/>
                <a:cs typeface="Segoe UI" panose="020B0502040204020203" pitchFamily="34" charset="0"/>
              </a:rPr>
              <a:t>Insights</a:t>
            </a:r>
            <a:endParaRPr lang="es-ES" sz="5400" b="1" dirty="0">
              <a:solidFill>
                <a:srgbClr val="561B64"/>
              </a:solidFill>
              <a:latin typeface="Segoe UI" panose="020B0502040204020203" pitchFamily="34" charset="0"/>
              <a:ea typeface="Titillium Light" charset="0"/>
              <a:cs typeface="Segoe UI" panose="020B0502040204020203" pitchFamily="34" charset="0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1790700" y="4172857"/>
            <a:ext cx="691243" cy="0"/>
          </a:xfrm>
          <a:prstGeom prst="line">
            <a:avLst/>
          </a:prstGeom>
          <a:ln w="25400">
            <a:gradFill>
              <a:gsLst>
                <a:gs pos="0">
                  <a:srgbClr val="7030A0"/>
                </a:gs>
                <a:gs pos="100000">
                  <a:srgbClr val="82D5FE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012275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2151</TotalTime>
  <Words>390</Words>
  <Application>Microsoft Office PowerPoint</Application>
  <PresentationFormat>Panorámica</PresentationFormat>
  <Paragraphs>102</Paragraphs>
  <Slides>16</Slides>
  <Notes>12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16</vt:i4>
      </vt:variant>
    </vt:vector>
  </HeadingPairs>
  <TitlesOfParts>
    <vt:vector size="25" baseType="lpstr">
      <vt:lpstr>Arial</vt:lpstr>
      <vt:lpstr>Calibri</vt:lpstr>
      <vt:lpstr>Calibri Light</vt:lpstr>
      <vt:lpstr>Helvetica</vt:lpstr>
      <vt:lpstr>Segoe UI</vt:lpstr>
      <vt:lpstr>Segoe UI Light</vt:lpstr>
      <vt:lpstr>Titillium</vt:lpstr>
      <vt:lpstr>Tema de Office</vt:lpstr>
      <vt:lpstr>1_Tema de Office</vt:lpstr>
      <vt:lpstr>Presentación de PowerPoint</vt:lpstr>
      <vt:lpstr>Sponsors</vt:lpstr>
      <vt:lpstr>About Us</vt:lpstr>
      <vt:lpstr>Presentación de PowerPoint</vt:lpstr>
      <vt:lpstr>No todo en la vida es….</vt:lpstr>
      <vt:lpstr>Cloud Native</vt:lpstr>
      <vt:lpstr>Azure App Services - WebApps</vt:lpstr>
      <vt:lpstr>Sabiendo que sucede….</vt:lpstr>
      <vt:lpstr>Presentación de PowerPoint</vt:lpstr>
      <vt:lpstr>Por y Para qué?</vt:lpstr>
      <vt:lpstr>Cómo en NetCore?</vt:lpstr>
      <vt:lpstr>Precaución amigo conductor</vt:lpstr>
      <vt:lpstr>Presentación de PowerPoint</vt:lpstr>
      <vt:lpstr>Presentación de PowerPoint</vt:lpstr>
      <vt:lpstr>Sponsors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Manuel Sánchez</dc:creator>
  <cp:lastModifiedBy>David Gonzalo Pena</cp:lastModifiedBy>
  <cp:revision>24</cp:revision>
  <dcterms:created xsi:type="dcterms:W3CDTF">2018-11-16T16:29:33Z</dcterms:created>
  <dcterms:modified xsi:type="dcterms:W3CDTF">2019-09-22T23:55:32Z</dcterms:modified>
</cp:coreProperties>
</file>